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31"/>
  </p:notesMasterIdLst>
  <p:sldIdLst>
    <p:sldId id="316" r:id="rId2"/>
    <p:sldId id="351" r:id="rId3"/>
    <p:sldId id="407" r:id="rId4"/>
    <p:sldId id="445" r:id="rId5"/>
    <p:sldId id="453" r:id="rId6"/>
    <p:sldId id="456" r:id="rId7"/>
    <p:sldId id="457" r:id="rId8"/>
    <p:sldId id="450" r:id="rId9"/>
    <p:sldId id="459" r:id="rId10"/>
    <p:sldId id="469" r:id="rId11"/>
    <p:sldId id="465" r:id="rId12"/>
    <p:sldId id="458" r:id="rId13"/>
    <p:sldId id="549" r:id="rId14"/>
    <p:sldId id="551" r:id="rId15"/>
    <p:sldId id="463" r:id="rId16"/>
    <p:sldId id="464" r:id="rId17"/>
    <p:sldId id="461" r:id="rId18"/>
    <p:sldId id="466" r:id="rId19"/>
    <p:sldId id="467" r:id="rId20"/>
    <p:sldId id="462" r:id="rId21"/>
    <p:sldId id="550" r:id="rId22"/>
    <p:sldId id="552" r:id="rId23"/>
    <p:sldId id="451" r:id="rId24"/>
    <p:sldId id="470" r:id="rId25"/>
    <p:sldId id="471" r:id="rId26"/>
    <p:sldId id="472" r:id="rId27"/>
    <p:sldId id="474" r:id="rId28"/>
    <p:sldId id="444" r:id="rId29"/>
    <p:sldId id="443" r:id="rId30"/>
  </p:sldIdLst>
  <p:sldSz cx="12192000" cy="6858000"/>
  <p:notesSz cx="6669088" cy="9926638"/>
  <p:defaultTextStyle>
    <a:lvl1pPr>
      <a:defRPr>
        <a:latin typeface="+mj-lt"/>
        <a:ea typeface="+mj-ea"/>
        <a:cs typeface="+mj-cs"/>
        <a:sym typeface="Helvetica"/>
      </a:defRPr>
    </a:lvl1pPr>
    <a:lvl2pPr>
      <a:defRPr>
        <a:latin typeface="+mj-lt"/>
        <a:ea typeface="+mj-ea"/>
        <a:cs typeface="+mj-cs"/>
        <a:sym typeface="Helvetica"/>
      </a:defRPr>
    </a:lvl2pPr>
    <a:lvl3pPr>
      <a:defRPr>
        <a:latin typeface="+mj-lt"/>
        <a:ea typeface="+mj-ea"/>
        <a:cs typeface="+mj-cs"/>
        <a:sym typeface="Helvetica"/>
      </a:defRPr>
    </a:lvl3pPr>
    <a:lvl4pPr>
      <a:defRPr>
        <a:latin typeface="+mj-lt"/>
        <a:ea typeface="+mj-ea"/>
        <a:cs typeface="+mj-cs"/>
        <a:sym typeface="Helvetica"/>
      </a:defRPr>
    </a:lvl4pPr>
    <a:lvl5pPr>
      <a:defRPr>
        <a:latin typeface="+mj-lt"/>
        <a:ea typeface="+mj-ea"/>
        <a:cs typeface="+mj-cs"/>
        <a:sym typeface="Helvetica"/>
      </a:defRPr>
    </a:lvl5pPr>
    <a:lvl6pPr>
      <a:defRPr>
        <a:latin typeface="+mj-lt"/>
        <a:ea typeface="+mj-ea"/>
        <a:cs typeface="+mj-cs"/>
        <a:sym typeface="Helvetica"/>
      </a:defRPr>
    </a:lvl6pPr>
    <a:lvl7pPr>
      <a:defRPr>
        <a:latin typeface="+mj-lt"/>
        <a:ea typeface="+mj-ea"/>
        <a:cs typeface="+mj-cs"/>
        <a:sym typeface="Helvetica"/>
      </a:defRPr>
    </a:lvl7pPr>
    <a:lvl8pPr>
      <a:defRPr>
        <a:latin typeface="+mj-lt"/>
        <a:ea typeface="+mj-ea"/>
        <a:cs typeface="+mj-cs"/>
        <a:sym typeface="Helvetica"/>
      </a:defRPr>
    </a:lvl8pPr>
    <a:lvl9pPr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Cross" initials="SC" lastIdx="1" clrIdx="0">
    <p:extLst>
      <p:ext uri="{19B8F6BF-5375-455C-9EA6-DF929625EA0E}">
        <p15:presenceInfo xmlns:p15="http://schemas.microsoft.com/office/powerpoint/2012/main" userId="S::sc13967@bristol.ac.uk::95050c75-c08e-47d3-9b9e-088bad4f7f75" providerId="AD"/>
      </p:ext>
    </p:extLst>
  </p:cmAuthor>
  <p:cmAuthor id="2" name="Stephen Cross" initials="SC [2]" lastIdx="1" clrIdx="1">
    <p:extLst>
      <p:ext uri="{19B8F6BF-5375-455C-9EA6-DF929625EA0E}">
        <p15:presenceInfo xmlns:p15="http://schemas.microsoft.com/office/powerpoint/2012/main" userId="519e86fdfc787ec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66FF"/>
    <a:srgbClr val="EBD21B"/>
    <a:srgbClr val="CB3BB6"/>
    <a:srgbClr val="BF2F37"/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86" autoAdjust="0"/>
    <p:restoredTop sz="96517" autoAdjust="0"/>
  </p:normalViewPr>
  <p:slideViewPr>
    <p:cSldViewPr snapToGrid="0">
      <p:cViewPr varScale="1">
        <p:scale>
          <a:sx n="110" d="100"/>
          <a:sy n="110" d="100"/>
        </p:scale>
        <p:origin x="9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/>
          </p:nvPr>
        </p:nvSpPr>
        <p:spPr>
          <a:xfrm>
            <a:off x="26988" y="744538"/>
            <a:ext cx="6615112" cy="37226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889212" y="4715153"/>
            <a:ext cx="4890665" cy="44669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458855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741686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Figure size = [758   558   482   365]</a:t>
            </a:r>
          </a:p>
        </p:txBody>
      </p:sp>
    </p:spTree>
    <p:extLst>
      <p:ext uri="{BB962C8B-B14F-4D97-AF65-F5344CB8AC3E}">
        <p14:creationId xmlns:p14="http://schemas.microsoft.com/office/powerpoint/2010/main" val="1783469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3197778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1956388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772831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42"/>
            <a:ext cx="1152128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2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07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66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6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38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34963" y="107950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4963" y="616585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7" descr="logo-ltr.tif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285750"/>
            <a:ext cx="194468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1" descr="address.gif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4788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092C8417-ECC2-4FC2-93D2-362020D9DE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31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gif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2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2693987"/>
            <a:ext cx="11521280" cy="1470025"/>
          </a:xfrm>
        </p:spPr>
        <p:txBody>
          <a:bodyPr/>
          <a:lstStyle/>
          <a:p>
            <a:r>
              <a:rPr lang="en-GB" dirty="0"/>
              <a:t>MATLAB for image processing</a:t>
            </a:r>
            <a:br>
              <a:rPr lang="en-GB" dirty="0"/>
            </a:br>
            <a:r>
              <a:rPr lang="en-GB" sz="2800" dirty="0"/>
              <a:t>Session 4: Figures and plotting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1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Quick commands for axis formatting</a:t>
            </a:r>
          </a:p>
          <a:p>
            <a:pPr lvl="1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xlabel</a:t>
            </a:r>
            <a:r>
              <a:rPr lang="en-GB" dirty="0"/>
              <a:t> (add x-axis label)</a:t>
            </a:r>
          </a:p>
          <a:p>
            <a:pPr lvl="1">
              <a:buClr>
                <a:schemeClr val="tx1"/>
              </a:buClr>
            </a:pPr>
            <a:r>
              <a:rPr lang="en-GB" i="1" dirty="0" err="1">
                <a:solidFill>
                  <a:schemeClr val="accent1"/>
                </a:solidFill>
              </a:rPr>
              <a:t>ylabel</a:t>
            </a:r>
            <a:r>
              <a:rPr lang="en-GB" dirty="0"/>
              <a:t> (add y-axis label)</a:t>
            </a:r>
          </a:p>
          <a:p>
            <a:pPr lvl="1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title</a:t>
            </a:r>
            <a:r>
              <a:rPr lang="en-GB" dirty="0"/>
              <a:t> (add title above plot)</a:t>
            </a:r>
          </a:p>
          <a:p>
            <a:pPr lvl="1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legend</a:t>
            </a:r>
            <a:r>
              <a:rPr lang="en-GB" dirty="0"/>
              <a:t> (add legend)</a:t>
            </a:r>
          </a:p>
          <a:p>
            <a:pPr lvl="2"/>
            <a:r>
              <a:rPr lang="en-GB" dirty="0"/>
              <a:t>This is an object</a:t>
            </a:r>
          </a:p>
          <a:p>
            <a:pPr lvl="2"/>
            <a:endParaRPr lang="en-GB" sz="1200" dirty="0"/>
          </a:p>
          <a:p>
            <a:r>
              <a:rPr lang="en-GB" dirty="0"/>
              <a:t>Set axis aspect ratio with </a:t>
            </a:r>
            <a:r>
              <a:rPr lang="en-GB" i="1" dirty="0" err="1">
                <a:solidFill>
                  <a:schemeClr val="accent1"/>
                </a:solidFill>
              </a:rPr>
              <a:t>daspect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r>
              <a:rPr lang="en-GB" dirty="0"/>
              <a:t>Always a 3-element vector</a:t>
            </a:r>
          </a:p>
          <a:p>
            <a:pPr lvl="1"/>
            <a:r>
              <a:rPr lang="en-GB" dirty="0"/>
              <a:t>Specifies relative length of each axis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71663-1F24-44B3-BEA5-64DD303F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2F8E97-8AB2-4D9F-95E8-2271A3F44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CBA9E-96E0-439E-B74C-DF9DB81E2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8E13B7-DF6E-41C9-9363-B9717A123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4336C4-E0A8-4817-AFDA-0B2968FEF9B3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xlabel</a:t>
            </a:r>
            <a:r>
              <a:rPr lang="en-GB" sz="2400" i="1" dirty="0">
                <a:solidFill>
                  <a:schemeClr val="accent1"/>
                </a:solidFill>
              </a:rPr>
              <a:t>(‘Radius (px)’)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50438F-D0E6-484F-BDBC-773FE8A53E61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ylabel</a:t>
            </a:r>
            <a:r>
              <a:rPr lang="en-GB" sz="2400" i="1" dirty="0">
                <a:solidFill>
                  <a:schemeClr val="accent1"/>
                </a:solidFill>
              </a:rPr>
              <a:t>(‘Frequency’)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1743A7-96E1-458C-8705-26E7D0D8EBE3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title(‘Object radii’)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3D3E67-7B22-41F3-9037-817DDDBC3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6F0E5B-B7F5-458F-ADCC-B849EA628472}"/>
              </a:ext>
            </a:extLst>
          </p:cNvPr>
          <p:cNvSpPr txBox="1"/>
          <p:nvPr/>
        </p:nvSpPr>
        <p:spPr>
          <a:xfrm>
            <a:off x="5994400" y="5358197"/>
            <a:ext cx="7004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leg_obj</a:t>
            </a:r>
            <a:r>
              <a:rPr lang="en-GB" sz="2400" i="1" dirty="0">
                <a:solidFill>
                  <a:schemeClr val="accent1"/>
                </a:solidFill>
              </a:rPr>
              <a:t> = legend(‘im1, ‘im2’)</a:t>
            </a:r>
          </a:p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leg_obj.Location</a:t>
            </a:r>
            <a:r>
              <a:rPr lang="en-GB" sz="2400" i="1" dirty="0">
                <a:solidFill>
                  <a:schemeClr val="accent1"/>
                </a:solidFill>
              </a:rPr>
              <a:t> = ‘northwest’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B9A6A4-FBD5-4FDF-A882-ACF2C49D5E97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daspect</a:t>
            </a:r>
            <a:r>
              <a:rPr lang="en-GB" sz="2400" i="1" dirty="0">
                <a:solidFill>
                  <a:schemeClr val="accent1"/>
                </a:solidFill>
              </a:rPr>
              <a:t>([1 40 1])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BB486A-00EA-4B48-805D-58E02C5B7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4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5760640" cy="4929411"/>
          </a:xfrm>
        </p:spPr>
        <p:txBody>
          <a:bodyPr/>
          <a:lstStyle/>
          <a:p>
            <a:r>
              <a:rPr lang="en-GB" dirty="0"/>
              <a:t>Create a 2D scatter plot with </a:t>
            </a:r>
            <a:r>
              <a:rPr lang="en-GB" i="1" dirty="0">
                <a:solidFill>
                  <a:schemeClr val="accent1"/>
                </a:solidFill>
              </a:rPr>
              <a:t>plot</a:t>
            </a:r>
          </a:p>
          <a:p>
            <a:pPr marL="0" indent="0" algn="ctr">
              <a:buNone/>
            </a:pPr>
            <a:r>
              <a:rPr lang="en-GB" sz="2400" i="1" dirty="0">
                <a:solidFill>
                  <a:schemeClr val="accent1"/>
                </a:solidFill>
              </a:rPr>
              <a:t>plot(</a:t>
            </a:r>
            <a:r>
              <a:rPr lang="en-GB" sz="2400" i="1" dirty="0" err="1">
                <a:solidFill>
                  <a:schemeClr val="accent1"/>
                </a:solidFill>
              </a:rPr>
              <a:t>diff_x</a:t>
            </a:r>
            <a:r>
              <a:rPr lang="en-GB" sz="2400" i="1" dirty="0">
                <a:solidFill>
                  <a:schemeClr val="accent1"/>
                </a:solidFill>
              </a:rPr>
              <a:t>, </a:t>
            </a:r>
            <a:r>
              <a:rPr lang="en-GB" sz="2400" i="1" dirty="0" err="1">
                <a:solidFill>
                  <a:schemeClr val="accent1"/>
                </a:solidFill>
              </a:rPr>
              <a:t>diff_y</a:t>
            </a:r>
            <a:r>
              <a:rPr lang="en-GB" sz="2400" i="1" dirty="0">
                <a:solidFill>
                  <a:schemeClr val="accent1"/>
                </a:solidFill>
              </a:rPr>
              <a:t>)</a:t>
            </a:r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E62494B-1900-4785-A435-4E7D26B22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120" y="2392365"/>
            <a:ext cx="3962400" cy="37338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E48D7A-6289-43C8-AFAC-AA02E45B8C00}"/>
              </a:ext>
            </a:extLst>
          </p:cNvPr>
          <p:cNvSpPr txBox="1">
            <a:spLocks/>
          </p:cNvSpPr>
          <p:nvPr/>
        </p:nvSpPr>
        <p:spPr>
          <a:xfrm>
            <a:off x="6096000" y="1196753"/>
            <a:ext cx="5760640" cy="411692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Create a 3D scatter plot with </a:t>
            </a:r>
            <a:r>
              <a:rPr lang="en-GB" i="1" dirty="0">
                <a:solidFill>
                  <a:schemeClr val="accent1"/>
                </a:solidFill>
              </a:rPr>
              <a:t>plot3</a:t>
            </a:r>
          </a:p>
          <a:p>
            <a:pPr marL="0" indent="0" algn="ctr">
              <a:buNone/>
            </a:pPr>
            <a:r>
              <a:rPr lang="en-GB" sz="2400" i="1" dirty="0">
                <a:solidFill>
                  <a:schemeClr val="accent1"/>
                </a:solidFill>
              </a:rPr>
              <a:t>plot3(</a:t>
            </a:r>
            <a:r>
              <a:rPr lang="en-GB" sz="2400" i="1" dirty="0" err="1">
                <a:solidFill>
                  <a:schemeClr val="accent1"/>
                </a:solidFill>
              </a:rPr>
              <a:t>diff_x</a:t>
            </a:r>
            <a:r>
              <a:rPr lang="en-GB" sz="2400" i="1" dirty="0">
                <a:solidFill>
                  <a:schemeClr val="accent1"/>
                </a:solidFill>
              </a:rPr>
              <a:t>, </a:t>
            </a:r>
            <a:r>
              <a:rPr lang="en-GB" sz="2400" i="1" dirty="0" err="1">
                <a:solidFill>
                  <a:schemeClr val="accent1"/>
                </a:solidFill>
              </a:rPr>
              <a:t>diff_y</a:t>
            </a:r>
            <a:r>
              <a:rPr lang="en-GB" sz="2400" i="1" dirty="0">
                <a:solidFill>
                  <a:schemeClr val="accent1"/>
                </a:solidFill>
              </a:rPr>
              <a:t>, </a:t>
            </a:r>
            <a:r>
              <a:rPr lang="en-GB" sz="2400" i="1" dirty="0" err="1">
                <a:solidFill>
                  <a:schemeClr val="accent1"/>
                </a:solidFill>
              </a:rPr>
              <a:t>diff_z</a:t>
            </a:r>
            <a:r>
              <a:rPr lang="en-GB" sz="2400" i="1" dirty="0">
                <a:solidFill>
                  <a:schemeClr val="accent1"/>
                </a:solidFill>
              </a:rPr>
              <a:t>)</a:t>
            </a:r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5EF28-DC06-47BA-A69C-071D69745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80" y="2392365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848863" cy="4929411"/>
          </a:xfrm>
        </p:spPr>
        <p:txBody>
          <a:bodyPr/>
          <a:lstStyle/>
          <a:p>
            <a:r>
              <a:rPr lang="en-GB" dirty="0" err="1"/>
              <a:t>LineSpec</a:t>
            </a:r>
            <a:r>
              <a:rPr lang="en-GB" dirty="0"/>
              <a:t> argument controls plot rendering</a:t>
            </a:r>
          </a:p>
          <a:p>
            <a:pPr lvl="1"/>
            <a:r>
              <a:rPr lang="en-GB" dirty="0"/>
              <a:t>Only one of each (at most)</a:t>
            </a:r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6B17C43-BD8E-4CE1-B8C2-7C6A18FA1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489146"/>
              </p:ext>
            </p:extLst>
          </p:nvPr>
        </p:nvGraphicFramePr>
        <p:xfrm>
          <a:off x="658765" y="2482302"/>
          <a:ext cx="1795859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17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289421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Line style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Dashed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13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Dotted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1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Dash-dot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58179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A81E53EC-B763-41A9-83F3-181753517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238696"/>
              </p:ext>
            </p:extLst>
          </p:nvPr>
        </p:nvGraphicFramePr>
        <p:xfrm>
          <a:off x="2632450" y="2482302"/>
          <a:ext cx="1795859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17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289421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Marker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Circle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Plus 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13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Diamond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1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Square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5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Asterisk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16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19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Cross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409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Triangle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2347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7D3C7F59-FF7E-4274-BD28-B4F3DE6C6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934971"/>
              </p:ext>
            </p:extLst>
          </p:nvPr>
        </p:nvGraphicFramePr>
        <p:xfrm>
          <a:off x="4606135" y="2494120"/>
          <a:ext cx="1795859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17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289421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Colour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60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071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933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980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254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Magenta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20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Cyan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75827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314AB03-B879-4639-9EA9-D8DA9610667A}"/>
              </a:ext>
            </a:extLst>
          </p:cNvPr>
          <p:cNvSpPr txBox="1"/>
          <p:nvPr/>
        </p:nvSpPr>
        <p:spPr>
          <a:xfrm>
            <a:off x="7357415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B105C8-6123-4A9B-ADE3-2750AD03117A}"/>
              </a:ext>
            </a:extLst>
          </p:cNvPr>
          <p:cNvSpPr txBox="1"/>
          <p:nvPr/>
        </p:nvSpPr>
        <p:spPr>
          <a:xfrm>
            <a:off x="7357415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(0:10).^2, ‘</a:t>
            </a:r>
            <a:r>
              <a:rPr lang="en-GB" sz="2400" i="1" dirty="0" err="1">
                <a:solidFill>
                  <a:schemeClr val="accent1"/>
                </a:solidFill>
              </a:rPr>
              <a:t>ro</a:t>
            </a:r>
            <a:r>
              <a:rPr lang="en-GB" sz="2400" i="1" dirty="0">
                <a:solidFill>
                  <a:schemeClr val="accent1"/>
                </a:solidFill>
              </a:rPr>
              <a:t>-’)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23D1A-9B0A-4D71-A368-201D2BA79E7B}"/>
              </a:ext>
            </a:extLst>
          </p:cNvPr>
          <p:cNvSpPr txBox="1"/>
          <p:nvPr/>
        </p:nvSpPr>
        <p:spPr>
          <a:xfrm>
            <a:off x="7357414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(0:10).^2, ‘m^’)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EED576-2D2F-4E3F-BFA7-F6F7F1E2E88D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(0:10).^2, ‘--k’)</a:t>
            </a:r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577C02-1E90-4199-A73F-BBCF18E80338}"/>
              </a:ext>
            </a:extLst>
          </p:cNvPr>
          <p:cNvGrpSpPr/>
          <p:nvPr/>
        </p:nvGrpSpPr>
        <p:grpSpPr>
          <a:xfrm>
            <a:off x="693691" y="2889858"/>
            <a:ext cx="5675336" cy="1053568"/>
            <a:chOff x="693691" y="2889858"/>
            <a:chExt cx="5675336" cy="105356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AAF8D5-5F1A-4C91-9449-E2586719E674}"/>
                </a:ext>
              </a:extLst>
            </p:cNvPr>
            <p:cNvSpPr/>
            <p:nvPr/>
          </p:nvSpPr>
          <p:spPr>
            <a:xfrm>
              <a:off x="693691" y="2889858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1F9148-A10D-4BF0-AA2A-293C27CEB06D}"/>
                </a:ext>
              </a:extLst>
            </p:cNvPr>
            <p:cNvSpPr/>
            <p:nvPr/>
          </p:nvSpPr>
          <p:spPr>
            <a:xfrm>
              <a:off x="2668815" y="2889858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AAD59D-8C62-4AD7-BBFD-63A170684138}"/>
                </a:ext>
              </a:extLst>
            </p:cNvPr>
            <p:cNvSpPr/>
            <p:nvPr/>
          </p:nvSpPr>
          <p:spPr>
            <a:xfrm>
              <a:off x="4639101" y="3642409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386507-BE2F-4E8D-8E24-A3432A967E05}"/>
              </a:ext>
            </a:extLst>
          </p:cNvPr>
          <p:cNvGrpSpPr/>
          <p:nvPr/>
        </p:nvGrpSpPr>
        <p:grpSpPr>
          <a:xfrm>
            <a:off x="2668815" y="5123561"/>
            <a:ext cx="3700212" cy="659702"/>
            <a:chOff x="2668815" y="5123561"/>
            <a:chExt cx="3700212" cy="65970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97A9073-0D1A-4C56-A203-64FBB1B5DB86}"/>
                </a:ext>
              </a:extLst>
            </p:cNvPr>
            <p:cNvSpPr/>
            <p:nvPr/>
          </p:nvSpPr>
          <p:spPr>
            <a:xfrm>
              <a:off x="2668815" y="5482246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B07222-5781-46C1-802A-6F570D5F9A0A}"/>
                </a:ext>
              </a:extLst>
            </p:cNvPr>
            <p:cNvSpPr/>
            <p:nvPr/>
          </p:nvSpPr>
          <p:spPr>
            <a:xfrm>
              <a:off x="4639101" y="5123561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6EE8EF0-2F62-4A57-9878-9BB0D5A9E979}"/>
              </a:ext>
            </a:extLst>
          </p:cNvPr>
          <p:cNvGrpSpPr/>
          <p:nvPr/>
        </p:nvGrpSpPr>
        <p:grpSpPr>
          <a:xfrm>
            <a:off x="693691" y="2901833"/>
            <a:ext cx="5675336" cy="657661"/>
            <a:chOff x="693691" y="2901833"/>
            <a:chExt cx="5675336" cy="65766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9168D8-AC72-4A7F-BA58-E7D1C2178526}"/>
                </a:ext>
              </a:extLst>
            </p:cNvPr>
            <p:cNvSpPr/>
            <p:nvPr/>
          </p:nvSpPr>
          <p:spPr>
            <a:xfrm>
              <a:off x="693691" y="3258477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94DC935-4D11-42C2-AC7B-3F98AB47EA61}"/>
                </a:ext>
              </a:extLst>
            </p:cNvPr>
            <p:cNvSpPr/>
            <p:nvPr/>
          </p:nvSpPr>
          <p:spPr>
            <a:xfrm>
              <a:off x="4639101" y="2901833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9FF4251-4C90-4749-94FB-73E5787C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48FB8A-81D8-4D6A-8B6B-AA7B70086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88639E-5AFC-416D-9608-45D0CABC0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F9A0D2-5C07-402E-8906-4280B69F8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/>
      <p:bldP spid="16" grpId="0"/>
      <p:bldP spid="16" grpId="1"/>
      <p:bldP spid="17" grpId="0"/>
      <p:bldP spid="17" grpId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2170071"/>
            <a:ext cx="9030753" cy="2985433"/>
            <a:chOff x="2335794" y="3736643"/>
            <a:chExt cx="7445553" cy="19873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19221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42407" y="3736643"/>
              <a:ext cx="7438940" cy="1987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Using XY plot function</a:t>
              </a:r>
            </a:p>
            <a:p>
              <a:endParaRPr lang="en-GB" sz="2400" b="1" dirty="0">
                <a:solidFill>
                  <a:srgbClr val="BF2F37"/>
                </a:solidFill>
              </a:endParaRPr>
            </a:p>
            <a:p>
              <a:pPr marL="457200" indent="-457200">
                <a:buAutoNum type="arabicPeriod"/>
              </a:pPr>
              <a:r>
                <a:rPr lang="en-GB" sz="2000" dirty="0"/>
                <a:t>Use plot function to plot x = 1:10 against y = 3x.  Use the </a:t>
              </a:r>
              <a:r>
                <a:rPr lang="en-GB" sz="2000" dirty="0" err="1"/>
                <a:t>LineSpec</a:t>
              </a:r>
              <a:r>
                <a:rPr lang="en-GB" sz="2000" dirty="0"/>
                <a:t> argument to create a dashed cyan line with magenta cross data markers</a:t>
              </a:r>
            </a:p>
            <a:p>
              <a:pPr marL="457200" indent="-457200">
                <a:buAutoNum type="arabicPeriod"/>
              </a:pPr>
              <a:endParaRPr lang="en-GB" sz="2000" dirty="0"/>
            </a:p>
            <a:p>
              <a:pPr marL="457200" indent="-457200">
                <a:buAutoNum type="arabicPeriod"/>
              </a:pPr>
              <a:r>
                <a:rPr lang="en-GB" sz="2000" dirty="0"/>
                <a:t>Add the x and y axis labels “Time (s)” and “Volume (dB)”.</a:t>
              </a:r>
            </a:p>
            <a:p>
              <a:pPr marL="457200" indent="-457200">
                <a:buAutoNum type="arabicPeriod"/>
              </a:pPr>
              <a:endParaRPr lang="en-GB" sz="2000" dirty="0"/>
            </a:p>
            <a:p>
              <a:pPr marL="457200" indent="-457200">
                <a:buAutoNum type="arabicPeriod"/>
              </a:pPr>
              <a:r>
                <a:rPr lang="en-GB" sz="2000" dirty="0"/>
                <a:t>Set the aspect ratio to 1-to-1.</a:t>
              </a:r>
            </a:p>
            <a:p>
              <a:pPr marL="457200" indent="-457200">
                <a:buAutoNum type="arabicPeriod"/>
              </a:pP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231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2170072"/>
            <a:ext cx="9030753" cy="2923877"/>
            <a:chOff x="2335794" y="3736643"/>
            <a:chExt cx="7445553" cy="194634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19221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42407" y="3736643"/>
              <a:ext cx="7438940" cy="194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Solution: Using XY plot function</a:t>
              </a:r>
            </a:p>
            <a:p>
              <a:endParaRPr lang="en-GB" sz="2000" i="1" dirty="0">
                <a:solidFill>
                  <a:schemeClr val="accent1"/>
                </a:solidFill>
              </a:endParaRPr>
            </a:p>
            <a:p>
              <a:pPr lvl="1" algn="ctr"/>
              <a:r>
                <a:rPr lang="en-GB" sz="2000" i="1" dirty="0">
                  <a:solidFill>
                    <a:schemeClr val="accent1"/>
                  </a:solidFill>
                </a:rPr>
                <a:t>plot(1:10, 3*(1:10), ‘--mx’)</a:t>
              </a:r>
            </a:p>
            <a:p>
              <a:pPr marL="457200" lvl="1" indent="-457200" algn="ctr">
                <a:buAutoNum type="arabicPeriod"/>
              </a:pPr>
              <a:endParaRPr lang="en-GB" sz="2000" i="1" dirty="0">
                <a:solidFill>
                  <a:schemeClr val="accent1"/>
                </a:solidFill>
              </a:endParaRPr>
            </a:p>
            <a:p>
              <a:pPr lvl="3" algn="ctr"/>
              <a:r>
                <a:rPr lang="en-GB" sz="2000" i="1" dirty="0">
                  <a:solidFill>
                    <a:schemeClr val="accent1"/>
                  </a:solidFill>
                </a:rPr>
                <a:t>xlabel(‘Time (s)’)</a:t>
              </a: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ylabel(‘Volume (dB)’)</a:t>
              </a:r>
            </a:p>
            <a:p>
              <a:pPr marL="457200" lvl="1" indent="-457200" algn="ctr">
                <a:buAutoNum type="arabicPeriod"/>
              </a:pPr>
              <a:endParaRPr lang="en-GB" sz="2000" i="1" dirty="0">
                <a:solidFill>
                  <a:schemeClr val="accent1"/>
                </a:solidFill>
              </a:endParaRPr>
            </a:p>
            <a:p>
              <a:pPr algn="ctr"/>
              <a:r>
                <a:rPr lang="en-GB" sz="2000" i="1" dirty="0" err="1">
                  <a:solidFill>
                    <a:schemeClr val="accent1"/>
                  </a:solidFill>
                </a:rPr>
                <a:t>daspect</a:t>
              </a:r>
              <a:r>
                <a:rPr lang="en-GB" sz="2000" i="1" dirty="0">
                  <a:solidFill>
                    <a:schemeClr val="accent1"/>
                  </a:solidFill>
                </a:rPr>
                <a:t>([1 1 1])</a:t>
              </a:r>
            </a:p>
            <a:p>
              <a:pPr marL="457200" indent="-457200">
                <a:buAutoNum type="arabicPeriod"/>
              </a:pPr>
              <a:endParaRPr lang="en-GB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0AD563A-5626-4E43-9730-CBEAC219CA19}"/>
              </a:ext>
            </a:extLst>
          </p:cNvPr>
          <p:cNvSpPr txBox="1"/>
          <p:nvPr/>
        </p:nvSpPr>
        <p:spPr>
          <a:xfrm>
            <a:off x="1592655" y="2170071"/>
            <a:ext cx="902273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b="1" dirty="0">
              <a:solidFill>
                <a:srgbClr val="BF2F37"/>
              </a:solidFill>
            </a:endParaRPr>
          </a:p>
          <a:p>
            <a:endParaRPr lang="en-GB" sz="2400" b="1" dirty="0">
              <a:solidFill>
                <a:srgbClr val="BF2F37"/>
              </a:solidFill>
            </a:endParaRPr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544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20F0CF-2F90-4156-A338-AADD083B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 histogram using </a:t>
            </a:r>
            <a:r>
              <a:rPr lang="en-GB" i="1" dirty="0">
                <a:solidFill>
                  <a:schemeClr val="accent1"/>
                </a:solidFill>
              </a:rPr>
              <a:t>histogram</a:t>
            </a:r>
          </a:p>
          <a:p>
            <a:pPr lvl="1"/>
            <a:r>
              <a:rPr lang="en-GB" dirty="0"/>
              <a:t>Example: Gaussian-dist. random numbers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histogram(</a:t>
            </a:r>
            <a:r>
              <a:rPr lang="en-GB" i="1" dirty="0" err="1">
                <a:solidFill>
                  <a:schemeClr val="accent1"/>
                </a:solidFill>
              </a:rPr>
              <a:t>randn</a:t>
            </a:r>
            <a:r>
              <a:rPr lang="en-GB" i="1" dirty="0">
                <a:solidFill>
                  <a:schemeClr val="accent1"/>
                </a:solidFill>
              </a:rPr>
              <a:t>(1000,1))</a:t>
            </a:r>
          </a:p>
          <a:p>
            <a:endParaRPr lang="en-GB" sz="1200" dirty="0"/>
          </a:p>
          <a:p>
            <a:r>
              <a:rPr lang="en-GB" dirty="0"/>
              <a:t>Can specify bins</a:t>
            </a:r>
          </a:p>
          <a:p>
            <a:pPr lvl="1"/>
            <a:r>
              <a:rPr lang="en-GB" dirty="0"/>
              <a:t>Number of bins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histogram(</a:t>
            </a:r>
            <a:r>
              <a:rPr lang="en-GB" i="1" dirty="0" err="1">
                <a:solidFill>
                  <a:schemeClr val="accent1"/>
                </a:solidFill>
              </a:rPr>
              <a:t>randn</a:t>
            </a:r>
            <a:r>
              <a:rPr lang="en-GB" i="1" dirty="0">
                <a:solidFill>
                  <a:schemeClr val="accent1"/>
                </a:solidFill>
              </a:rPr>
              <a:t>(1000,1), 10)</a:t>
            </a:r>
          </a:p>
          <a:p>
            <a:pPr lvl="1"/>
            <a:r>
              <a:rPr lang="en-GB" dirty="0"/>
              <a:t>Bins as vector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histogram(</a:t>
            </a:r>
            <a:r>
              <a:rPr lang="en-GB" i="1" dirty="0" err="1">
                <a:solidFill>
                  <a:schemeClr val="accent1"/>
                </a:solidFill>
              </a:rPr>
              <a:t>randn</a:t>
            </a:r>
            <a:r>
              <a:rPr lang="en-GB" i="1" dirty="0">
                <a:solidFill>
                  <a:schemeClr val="accent1"/>
                </a:solidFill>
              </a:rPr>
              <a:t>(1000,1), [-8:2])</a:t>
            </a:r>
          </a:p>
          <a:p>
            <a:pPr marL="914400" lvl="2" indent="0">
              <a:buNone/>
            </a:pPr>
            <a:endParaRPr lang="en-GB" sz="1200" dirty="0"/>
          </a:p>
          <a:p>
            <a:r>
              <a:rPr lang="en-GB" dirty="0"/>
              <a:t>Assign return to get values</a:t>
            </a:r>
          </a:p>
          <a:p>
            <a:pPr lvl="1"/>
            <a:r>
              <a:rPr lang="en-GB" dirty="0"/>
              <a:t>Disables plot display</a:t>
            </a:r>
          </a:p>
          <a:p>
            <a:pPr lvl="1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DF2A43-21DE-4875-9F37-28D961570D8C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histogram(</a:t>
            </a:r>
            <a:r>
              <a:rPr lang="en-GB" sz="2400" i="1" dirty="0" err="1">
                <a:solidFill>
                  <a:schemeClr val="accent1"/>
                </a:solidFill>
              </a:rPr>
              <a:t>randn</a:t>
            </a:r>
            <a:r>
              <a:rPr lang="en-GB" sz="2400" i="1" dirty="0">
                <a:solidFill>
                  <a:schemeClr val="accent1"/>
                </a:solidFill>
              </a:rPr>
              <a:t>(1000,1))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64BC7B-1369-4C84-ADC0-7C470A0E542E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histogram(</a:t>
            </a:r>
            <a:r>
              <a:rPr lang="en-GB" sz="2400" i="1" dirty="0" err="1">
                <a:solidFill>
                  <a:schemeClr val="accent1"/>
                </a:solidFill>
              </a:rPr>
              <a:t>randn</a:t>
            </a:r>
            <a:r>
              <a:rPr lang="en-GB" sz="2400" i="1" dirty="0">
                <a:solidFill>
                  <a:schemeClr val="accent1"/>
                </a:solidFill>
              </a:rPr>
              <a:t>(1000,1), 10)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D5277C-687C-454E-84C8-3E1A716F4492}"/>
              </a:ext>
            </a:extLst>
          </p:cNvPr>
          <p:cNvSpPr txBox="1"/>
          <p:nvPr/>
        </p:nvSpPr>
        <p:spPr>
          <a:xfrm>
            <a:off x="7349854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histogram(</a:t>
            </a:r>
            <a:r>
              <a:rPr lang="en-GB" sz="2400" i="1" dirty="0" err="1">
                <a:solidFill>
                  <a:schemeClr val="accent1"/>
                </a:solidFill>
              </a:rPr>
              <a:t>randn</a:t>
            </a:r>
            <a:r>
              <a:rPr lang="en-GB" sz="2400" i="1" dirty="0">
                <a:solidFill>
                  <a:schemeClr val="accent1"/>
                </a:solidFill>
              </a:rPr>
              <a:t>(1000,1), [-8:2])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2B8F5-FCD8-4E15-92EF-838E1557D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944ED-C700-48C6-BE45-0775B2F0F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9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11" grpId="0"/>
      <p:bldP spid="11" grpId="1"/>
      <p:bldP spid="1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Box and whisker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box and whisker plot using </a:t>
            </a:r>
            <a:r>
              <a:rPr lang="en-GB" i="1" dirty="0">
                <a:solidFill>
                  <a:schemeClr val="accent1"/>
                </a:solidFill>
              </a:rPr>
              <a:t>boxplot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Example data from GitHub (Session 4)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load(‘</a:t>
            </a:r>
            <a:r>
              <a:rPr lang="en-GB" i="1" dirty="0" err="1">
                <a:solidFill>
                  <a:schemeClr val="accent1"/>
                </a:solidFill>
              </a:rPr>
              <a:t>boxplot_data.mat</a:t>
            </a:r>
            <a:r>
              <a:rPr lang="en-GB" i="1" dirty="0">
                <a:solidFill>
                  <a:schemeClr val="accent1"/>
                </a:solidFill>
              </a:rPr>
              <a:t>’)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boxplot(</a:t>
            </a:r>
            <a:r>
              <a:rPr lang="en-GB" i="1" dirty="0" err="1">
                <a:solidFill>
                  <a:schemeClr val="accent1"/>
                </a:solidFill>
              </a:rPr>
              <a:t>obj_areas</a:t>
            </a:r>
            <a:r>
              <a:rPr lang="en-GB" i="1" dirty="0">
                <a:solidFill>
                  <a:schemeClr val="accent1"/>
                </a:solidFill>
              </a:rPr>
              <a:t>)</a:t>
            </a:r>
          </a:p>
          <a:p>
            <a:pPr lvl="1"/>
            <a:endParaRPr lang="en-GB" sz="1200" dirty="0"/>
          </a:p>
          <a:p>
            <a:r>
              <a:rPr lang="en-GB" dirty="0"/>
              <a:t>Group data using second argument</a:t>
            </a:r>
          </a:p>
          <a:p>
            <a:pPr lvl="1"/>
            <a:r>
              <a:rPr lang="en-GB" dirty="0"/>
              <a:t>Vector of equal length to input</a:t>
            </a:r>
          </a:p>
          <a:p>
            <a:pPr lvl="1"/>
            <a:r>
              <a:rPr lang="en-GB" dirty="0"/>
              <a:t>Each element specifies group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load(‘</a:t>
            </a:r>
            <a:r>
              <a:rPr lang="en-GB" i="1" dirty="0" err="1">
                <a:solidFill>
                  <a:schemeClr val="accent1"/>
                </a:solidFill>
              </a:rPr>
              <a:t>boxplot_data.mat</a:t>
            </a:r>
            <a:r>
              <a:rPr lang="en-GB" i="1" dirty="0">
                <a:solidFill>
                  <a:schemeClr val="accent1"/>
                </a:solidFill>
              </a:rPr>
              <a:t>’)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boxplot(</a:t>
            </a:r>
            <a:r>
              <a:rPr lang="en-GB" i="1" dirty="0" err="1">
                <a:solidFill>
                  <a:schemeClr val="accent1"/>
                </a:solidFill>
              </a:rPr>
              <a:t>obj_areas</a:t>
            </a:r>
            <a:r>
              <a:rPr lang="en-GB" i="1" dirty="0">
                <a:solidFill>
                  <a:schemeClr val="accent1"/>
                </a:solidFill>
              </a:rPr>
              <a:t>, filenames)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769EC-7105-49FF-B8DE-5BB767FF2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B82848-EE5C-4A62-AF9D-AD5C7E6BA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A2E828-AE79-490B-BA22-CFC1EF08F2C5}"/>
              </a:ext>
            </a:extLst>
          </p:cNvPr>
          <p:cNvSpPr txBox="1"/>
          <p:nvPr/>
        </p:nvSpPr>
        <p:spPr>
          <a:xfrm>
            <a:off x="7349854" y="535819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boxplot(</a:t>
            </a:r>
            <a:r>
              <a:rPr lang="en-GB" sz="2400" i="1" dirty="0" err="1">
                <a:solidFill>
                  <a:schemeClr val="accent1"/>
                </a:solidFill>
              </a:rPr>
              <a:t>obj_areas</a:t>
            </a:r>
            <a:r>
              <a:rPr lang="en-GB" sz="2400" i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328E9-A0A9-412B-81CA-FD457C2A56BB}"/>
              </a:ext>
            </a:extLst>
          </p:cNvPr>
          <p:cNvSpPr txBox="1"/>
          <p:nvPr/>
        </p:nvSpPr>
        <p:spPr>
          <a:xfrm>
            <a:off x="7349854" y="5358195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boxplot(</a:t>
            </a:r>
            <a:r>
              <a:rPr lang="en-GB" sz="2400" i="1" dirty="0" err="1">
                <a:solidFill>
                  <a:schemeClr val="accent1"/>
                </a:solidFill>
              </a:rPr>
              <a:t>obj_areas</a:t>
            </a:r>
            <a:r>
              <a:rPr lang="en-GB" sz="2400" i="1" dirty="0">
                <a:solidFill>
                  <a:schemeClr val="accent1"/>
                </a:solidFill>
              </a:rPr>
              <a:t>, filenames)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FDEE7-0AE3-44DE-91AF-EBD7BEEEDA16}"/>
              </a:ext>
            </a:extLst>
          </p:cNvPr>
          <p:cNvGrpSpPr/>
          <p:nvPr/>
        </p:nvGrpSpPr>
        <p:grpSpPr>
          <a:xfrm>
            <a:off x="7859928" y="1244879"/>
            <a:ext cx="3273510" cy="4762500"/>
            <a:chOff x="7859928" y="1244879"/>
            <a:chExt cx="3273510" cy="47625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261EC6-3025-4666-A726-A0AEDACD6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9928" y="1244879"/>
              <a:ext cx="1524000" cy="4762500"/>
            </a:xfrm>
            <a:prstGeom prst="rect">
              <a:avLst/>
            </a:prstGeom>
            <a:ln w="12700">
              <a:solidFill>
                <a:srgbClr val="C0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7DD4C8-24EB-4451-9C84-89A71765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09438" y="1244879"/>
              <a:ext cx="1524000" cy="4762500"/>
            </a:xfrm>
            <a:prstGeom prst="rect">
              <a:avLst/>
            </a:prstGeom>
            <a:ln w="12700">
              <a:solidFill>
                <a:srgbClr val="C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7033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628966" cy="4929411"/>
          </a:xfrm>
        </p:spPr>
        <p:txBody>
          <a:bodyPr/>
          <a:lstStyle/>
          <a:p>
            <a:r>
              <a:rPr lang="en-GB" dirty="0"/>
              <a:t>Surface for  XY gridded data</a:t>
            </a:r>
          </a:p>
          <a:p>
            <a:pPr lvl="1"/>
            <a:r>
              <a:rPr lang="en-GB" dirty="0"/>
              <a:t>Must specify X, Y and Z coordinate matrices</a:t>
            </a:r>
          </a:p>
          <a:p>
            <a:pPr lvl="1"/>
            <a:r>
              <a:rPr lang="en-GB" dirty="0"/>
              <a:t>Can create regular XY matrices with </a:t>
            </a:r>
            <a:r>
              <a:rPr lang="en-GB" i="1" dirty="0" err="1">
                <a:solidFill>
                  <a:schemeClr val="accent1"/>
                </a:solidFill>
              </a:rPr>
              <a:t>meshgrid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r>
              <a:rPr lang="en-GB" dirty="0"/>
              <a:t>A small-scale example (3x4 grid)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780C40B-364B-451A-A487-E081B776B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374748"/>
              </p:ext>
            </p:extLst>
          </p:nvPr>
        </p:nvGraphicFramePr>
        <p:xfrm>
          <a:off x="5148855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7EED442-72E9-4DF8-9250-A6BCC0A08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633833"/>
              </p:ext>
            </p:extLst>
          </p:nvPr>
        </p:nvGraphicFramePr>
        <p:xfrm>
          <a:off x="2887652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8ED7E2B-5A37-4235-9808-F3AE2086E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964231"/>
              </p:ext>
            </p:extLst>
          </p:nvPr>
        </p:nvGraphicFramePr>
        <p:xfrm>
          <a:off x="626448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AC73E4D-D99A-4A5F-A049-217D4CCADEFF}"/>
              </a:ext>
            </a:extLst>
          </p:cNvPr>
          <p:cNvSpPr txBox="1"/>
          <p:nvPr/>
        </p:nvSpPr>
        <p:spPr>
          <a:xfrm>
            <a:off x="93334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X-indices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7AEFF4-96C0-43E3-A96E-34397756A111}"/>
              </a:ext>
            </a:extLst>
          </p:cNvPr>
          <p:cNvSpPr txBox="1"/>
          <p:nvPr/>
        </p:nvSpPr>
        <p:spPr>
          <a:xfrm>
            <a:off x="325500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Y-indices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71CBDF-D8DF-42FE-95C9-16B8C3BB1EFD}"/>
              </a:ext>
            </a:extLst>
          </p:cNvPr>
          <p:cNvSpPr txBox="1"/>
          <p:nvPr/>
        </p:nvSpPr>
        <p:spPr>
          <a:xfrm>
            <a:off x="5576664" y="3514405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Z-indices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57D036-0B0E-4014-B31D-D376CCDE340A}"/>
              </a:ext>
            </a:extLst>
          </p:cNvPr>
          <p:cNvSpPr/>
          <p:nvPr/>
        </p:nvSpPr>
        <p:spPr>
          <a:xfrm>
            <a:off x="335360" y="2763520"/>
            <a:ext cx="7073146" cy="33626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7503496-6C58-4DF9-B7A1-E723FEC5E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456C1-813E-4ABD-969F-251F38C0F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0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3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628966" cy="4929411"/>
          </a:xfrm>
        </p:spPr>
        <p:txBody>
          <a:bodyPr/>
          <a:lstStyle/>
          <a:p>
            <a:r>
              <a:rPr lang="en-GB" dirty="0"/>
              <a:t>Surface for  XY gridded data</a:t>
            </a:r>
          </a:p>
          <a:p>
            <a:pPr lvl="1"/>
            <a:r>
              <a:rPr lang="en-GB" dirty="0"/>
              <a:t>Must specify X, Y and Z coordinate matrices</a:t>
            </a:r>
          </a:p>
          <a:p>
            <a:pPr lvl="1"/>
            <a:r>
              <a:rPr lang="en-GB" dirty="0"/>
              <a:t>Can create regular XY matrices with </a:t>
            </a:r>
            <a:r>
              <a:rPr lang="en-GB" i="1" dirty="0" err="1">
                <a:solidFill>
                  <a:schemeClr val="accent1"/>
                </a:solidFill>
              </a:rPr>
              <a:t>meshgrid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r>
              <a:rPr lang="en-GB" dirty="0"/>
              <a:t>A small-scale example (3x4 grid)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140EB5D-0959-4CA7-A115-0405BFAAF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282411"/>
              </p:ext>
            </p:extLst>
          </p:nvPr>
        </p:nvGraphicFramePr>
        <p:xfrm>
          <a:off x="5148855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5D05E60-599A-47CC-B065-2599ECEF8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325091"/>
              </p:ext>
            </p:extLst>
          </p:nvPr>
        </p:nvGraphicFramePr>
        <p:xfrm>
          <a:off x="2887652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E3FF83A-1E70-4C61-B5E1-4419B222D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35497"/>
              </p:ext>
            </p:extLst>
          </p:nvPr>
        </p:nvGraphicFramePr>
        <p:xfrm>
          <a:off x="626448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pic>
        <p:nvPicPr>
          <p:cNvPr id="16" name="Picture 1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E4909AA-6053-44B6-BC82-B6E8AB8E9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0757F0-4A4A-4138-96CF-12341FBB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6E440B-A334-4961-AD88-B96B5F3F181B}"/>
              </a:ext>
            </a:extLst>
          </p:cNvPr>
          <p:cNvSpPr txBox="1"/>
          <p:nvPr/>
        </p:nvSpPr>
        <p:spPr>
          <a:xfrm>
            <a:off x="93334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X-indices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CE40AA-8E43-4CC8-A76D-632D31464578}"/>
              </a:ext>
            </a:extLst>
          </p:cNvPr>
          <p:cNvSpPr txBox="1"/>
          <p:nvPr/>
        </p:nvSpPr>
        <p:spPr>
          <a:xfrm>
            <a:off x="325500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Y-indices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449145-FD88-478B-946C-A60658F33FA4}"/>
              </a:ext>
            </a:extLst>
          </p:cNvPr>
          <p:cNvSpPr txBox="1"/>
          <p:nvPr/>
        </p:nvSpPr>
        <p:spPr>
          <a:xfrm>
            <a:off x="5576664" y="3514405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Z-indices</a:t>
            </a:r>
          </a:p>
        </p:txBody>
      </p:sp>
    </p:spTree>
    <p:extLst>
      <p:ext uri="{BB962C8B-B14F-4D97-AF65-F5344CB8AC3E}">
        <p14:creationId xmlns:p14="http://schemas.microsoft.com/office/powerpoint/2010/main" val="95038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CC9CE7-478E-4125-95EE-40037B24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628966" cy="4929411"/>
          </a:xfrm>
        </p:spPr>
        <p:txBody>
          <a:bodyPr/>
          <a:lstStyle/>
          <a:p>
            <a:r>
              <a:rPr lang="en-GB" dirty="0"/>
              <a:t>Surface plot is also an object!</a:t>
            </a:r>
          </a:p>
          <a:p>
            <a:pPr lvl="1"/>
            <a:r>
              <a:rPr lang="en-GB" dirty="0"/>
              <a:t>Properties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EdgeColor</a:t>
            </a:r>
            <a:r>
              <a:rPr lang="en-GB" dirty="0"/>
              <a:t> (colour of lines separating faces)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FaceColor </a:t>
            </a:r>
            <a:r>
              <a:rPr lang="en-GB" dirty="0"/>
              <a:t>(colour of faces)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FaceAlpha</a:t>
            </a:r>
            <a:r>
              <a:rPr lang="en-GB" dirty="0"/>
              <a:t> (face opacity, values in range 0-1)</a:t>
            </a:r>
          </a:p>
          <a:p>
            <a:pPr lvl="1"/>
            <a:endParaRPr lang="en-GB" sz="1200" dirty="0"/>
          </a:p>
          <a:p>
            <a:r>
              <a:rPr lang="en-GB" dirty="0"/>
              <a:t>Surface plots can also use “fancy” lighting</a:t>
            </a:r>
          </a:p>
          <a:p>
            <a:pPr lvl="1"/>
            <a:r>
              <a:rPr lang="en-GB" dirty="0"/>
              <a:t>Enable with </a:t>
            </a:r>
            <a:r>
              <a:rPr lang="en-GB" i="1" dirty="0" err="1">
                <a:solidFill>
                  <a:schemeClr val="accent1"/>
                </a:solidFill>
              </a:rPr>
              <a:t>camlight</a:t>
            </a:r>
            <a:r>
              <a:rPr lang="en-GB" dirty="0"/>
              <a:t> function</a:t>
            </a:r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88277-BED5-44D4-8F55-8BC275ACD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C31EE-F421-4093-B921-E552FB4CB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05EDA4-4CAA-471C-A75F-068133353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109AAC-224D-4BCF-B3D2-8A47BC49A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EBD09EB-FA98-4C72-BB27-7D50CE2B9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4F3012F-1483-4681-A7B0-82242C77DE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6912B95-602B-4CC8-AA9B-BA666F624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4" name="Picture 3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FC4669-DF87-4592-AABB-3FE2B4ECF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0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4E4A7-CBDD-4C3F-9BC8-05BB491F1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5760640" cy="4929411"/>
          </a:xfrm>
        </p:spPr>
        <p:txBody>
          <a:bodyPr/>
          <a:lstStyle/>
          <a:p>
            <a:r>
              <a:rPr lang="en-GB" sz="2800" dirty="0"/>
              <a:t>Session 1</a:t>
            </a:r>
          </a:p>
          <a:p>
            <a:pPr lvl="1"/>
            <a:r>
              <a:rPr lang="en-GB" sz="2400" dirty="0"/>
              <a:t>Introduction to MATLAB</a:t>
            </a:r>
          </a:p>
          <a:p>
            <a:pPr lvl="1"/>
            <a:r>
              <a:rPr lang="en-GB" sz="2400" dirty="0"/>
              <a:t>Data types</a:t>
            </a:r>
          </a:p>
          <a:p>
            <a:pPr lvl="1"/>
            <a:r>
              <a:rPr lang="en-GB" sz="2400" dirty="0"/>
              <a:t>Conditional statements and loops</a:t>
            </a:r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3</a:t>
            </a:r>
          </a:p>
          <a:p>
            <a:pPr lvl="1"/>
            <a:r>
              <a:rPr lang="en-GB" sz="2400" dirty="0"/>
              <a:t>Advanced data structures</a:t>
            </a:r>
          </a:p>
          <a:p>
            <a:pPr lvl="1"/>
            <a:r>
              <a:rPr lang="en-GB" sz="2400" dirty="0"/>
              <a:t>Object-oriented programming</a:t>
            </a:r>
          </a:p>
          <a:p>
            <a:pPr lvl="1"/>
            <a:r>
              <a:rPr lang="en-GB" dirty="0"/>
              <a:t>Advanced image reading (Bio-Formats)</a:t>
            </a:r>
            <a:endParaRPr lang="en-GB" sz="2000" dirty="0"/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368441-D1D8-40DF-8257-0B2FE0BFC97F}"/>
              </a:ext>
            </a:extLst>
          </p:cNvPr>
          <p:cNvSpPr txBox="1">
            <a:spLocks/>
          </p:cNvSpPr>
          <p:nvPr/>
        </p:nvSpPr>
        <p:spPr>
          <a:xfrm>
            <a:off x="6096000" y="1196942"/>
            <a:ext cx="5760640" cy="492941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Session 2</a:t>
            </a:r>
          </a:p>
          <a:p>
            <a:pPr lvl="1"/>
            <a:r>
              <a:rPr lang="en-GB" sz="2400" dirty="0"/>
              <a:t>Arrays and matrices</a:t>
            </a:r>
          </a:p>
          <a:p>
            <a:pPr lvl="1"/>
            <a:r>
              <a:rPr lang="en-GB" sz="2400" dirty="0"/>
              <a:t>Image processing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4</a:t>
            </a:r>
          </a:p>
          <a:p>
            <a:pPr lvl="1"/>
            <a:r>
              <a:rPr lang="en-GB" sz="2400" dirty="0"/>
              <a:t>Figures and plotting</a:t>
            </a:r>
          </a:p>
          <a:p>
            <a:pPr lvl="1"/>
            <a:r>
              <a:rPr lang="en-GB" sz="2400" dirty="0"/>
              <a:t>Designing a user interface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441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72691"/>
            <a:ext cx="6306072" cy="4929411"/>
          </a:xfrm>
        </p:spPr>
        <p:txBody>
          <a:bodyPr/>
          <a:lstStyle/>
          <a:p>
            <a:r>
              <a:rPr lang="en-GB" dirty="0"/>
              <a:t>Combine multiple plots on the same axes using </a:t>
            </a:r>
            <a:r>
              <a:rPr lang="en-GB" i="1" dirty="0">
                <a:solidFill>
                  <a:schemeClr val="accent1"/>
                </a:solidFill>
              </a:rPr>
              <a:t>hold on</a:t>
            </a:r>
          </a:p>
          <a:p>
            <a:pPr lvl="1"/>
            <a:r>
              <a:rPr lang="en-GB" dirty="0"/>
              <a:t>Stop adding using </a:t>
            </a:r>
            <a:r>
              <a:rPr lang="en-GB" i="1" dirty="0">
                <a:solidFill>
                  <a:schemeClr val="accent1"/>
                </a:solidFill>
              </a:rPr>
              <a:t>hold off</a:t>
            </a:r>
          </a:p>
          <a:p>
            <a:pPr lvl="1"/>
            <a:endParaRPr lang="en-GB" sz="1200" dirty="0"/>
          </a:p>
          <a:p>
            <a:r>
              <a:rPr lang="en-GB" dirty="0"/>
              <a:t>Example, histogram and best fit line</a:t>
            </a:r>
          </a:p>
          <a:p>
            <a:pPr lvl="1"/>
            <a:r>
              <a:rPr lang="en-GB" dirty="0"/>
              <a:t>Load data from GitHub (Session4)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load(‘</a:t>
            </a:r>
            <a:r>
              <a:rPr lang="en-GB" i="1" dirty="0" err="1">
                <a:solidFill>
                  <a:schemeClr val="accent1"/>
                </a:solidFill>
              </a:rPr>
              <a:t>multiplot_data.mat</a:t>
            </a:r>
            <a:r>
              <a:rPr lang="en-GB" i="1" dirty="0">
                <a:solidFill>
                  <a:schemeClr val="accent1"/>
                </a:solidFill>
              </a:rPr>
              <a:t>’)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Create bar chart and hold on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histogram(radii)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hold on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Add line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plot(x, </a:t>
            </a:r>
            <a:r>
              <a:rPr lang="en-GB" i="1" dirty="0" err="1">
                <a:solidFill>
                  <a:schemeClr val="accent1"/>
                </a:solidFill>
              </a:rPr>
              <a:t>y_line</a:t>
            </a:r>
            <a:r>
              <a:rPr lang="en-GB" i="1" dirty="0">
                <a:solidFill>
                  <a:schemeClr val="accent1"/>
                </a:solidFill>
              </a:rPr>
              <a:t>, 'r-’, '</a:t>
            </a:r>
            <a:r>
              <a:rPr lang="en-GB" i="1" dirty="0" err="1">
                <a:solidFill>
                  <a:schemeClr val="accent1"/>
                </a:solidFill>
              </a:rPr>
              <a:t>LineWidth</a:t>
            </a:r>
            <a:r>
              <a:rPr lang="en-GB" i="1" dirty="0">
                <a:solidFill>
                  <a:schemeClr val="accent1"/>
                </a:solidFill>
              </a:rPr>
              <a:t>’, 2)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2161A0-1B74-41F1-BBC1-40CD7063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F457C8-0A70-469F-94F9-15C5084D207A}"/>
              </a:ext>
            </a:extLst>
          </p:cNvPr>
          <p:cNvSpPr/>
          <p:nvPr/>
        </p:nvSpPr>
        <p:spPr>
          <a:xfrm>
            <a:off x="335360" y="4161453"/>
            <a:ext cx="7180124" cy="10450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A533F6-0207-4E31-8E0C-932203777B6F}"/>
              </a:ext>
            </a:extLst>
          </p:cNvPr>
          <p:cNvSpPr/>
          <p:nvPr/>
        </p:nvSpPr>
        <p:spPr>
          <a:xfrm>
            <a:off x="335360" y="5197357"/>
            <a:ext cx="7180124" cy="9047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E18198-D94C-47AC-B7E2-D7403114E135}"/>
              </a:ext>
            </a:extLst>
          </p:cNvPr>
          <p:cNvSpPr/>
          <p:nvPr/>
        </p:nvSpPr>
        <p:spPr>
          <a:xfrm>
            <a:off x="335360" y="3261270"/>
            <a:ext cx="7180124" cy="9047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346700-0D62-4B26-8820-BE4132939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3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 types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2170071"/>
            <a:ext cx="9030753" cy="3243866"/>
            <a:chOff x="2335794" y="3736643"/>
            <a:chExt cx="7445553" cy="20458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04340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42407" y="3736643"/>
              <a:ext cx="7438940" cy="1844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Displaying two overlaid histograms</a:t>
              </a:r>
            </a:p>
            <a:p>
              <a:endParaRPr lang="en-GB" sz="2000" dirty="0"/>
            </a:p>
            <a:p>
              <a:pPr marL="457200" indent="-457200">
                <a:buAutoNum type="arabicPeriod"/>
              </a:pPr>
              <a:r>
                <a:rPr lang="en-GB" sz="2000" dirty="0"/>
                <a:t>Use the following commands to generate two sets of Gaussian-distributed values</a:t>
              </a: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vals_1 = 5 + </a:t>
              </a:r>
              <a:r>
                <a:rPr lang="en-GB" sz="2000" i="1" dirty="0" err="1">
                  <a:solidFill>
                    <a:schemeClr val="accent1"/>
                  </a:solidFill>
                </a:rPr>
                <a:t>randn</a:t>
              </a:r>
              <a:r>
                <a:rPr lang="en-GB" sz="2000" i="1" dirty="0">
                  <a:solidFill>
                    <a:schemeClr val="accent1"/>
                  </a:solidFill>
                </a:rPr>
                <a:t>(1000,1)*2</a:t>
              </a: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vals_2 = 1 + </a:t>
              </a:r>
              <a:r>
                <a:rPr lang="en-GB" sz="2000" i="1" dirty="0" err="1">
                  <a:solidFill>
                    <a:schemeClr val="accent1"/>
                  </a:solidFill>
                </a:rPr>
                <a:t>randn</a:t>
              </a:r>
              <a:r>
                <a:rPr lang="en-GB" sz="2000" i="1" dirty="0">
                  <a:solidFill>
                    <a:schemeClr val="accent1"/>
                  </a:solidFill>
                </a:rPr>
                <a:t>(1000,1)*4</a:t>
              </a:r>
            </a:p>
            <a:p>
              <a:pPr marL="457200" indent="-457200">
                <a:buAutoNum type="arabicPeriod"/>
              </a:pPr>
              <a:endParaRPr lang="en-GB" sz="2000" dirty="0"/>
            </a:p>
            <a:p>
              <a:pPr marL="457200" indent="-457200">
                <a:buFont typeface="+mj-lt"/>
                <a:buAutoNum type="arabicPeriod" startAt="2"/>
              </a:pPr>
              <a:r>
                <a:rPr lang="en-GB" sz="2000" dirty="0"/>
                <a:t>Display the first set (</a:t>
              </a:r>
              <a:r>
                <a:rPr lang="en-GB" sz="2000" i="1" dirty="0">
                  <a:solidFill>
                    <a:schemeClr val="accent1"/>
                  </a:solidFill>
                </a:rPr>
                <a:t>vals_1</a:t>
              </a:r>
              <a:r>
                <a:rPr lang="en-GB" sz="2000" dirty="0"/>
                <a:t>) as a histogram with 21 bins in the range -10 to 10</a:t>
              </a:r>
            </a:p>
            <a:p>
              <a:pPr marL="457200" indent="-457200">
                <a:buAutoNum type="arabicPeriod" startAt="2"/>
              </a:pPr>
              <a:endParaRPr lang="en-GB" sz="2000" dirty="0"/>
            </a:p>
            <a:p>
              <a:pPr marL="457200" indent="-457200">
                <a:buAutoNum type="arabicPeriod" startAt="2"/>
              </a:pPr>
              <a:r>
                <a:rPr lang="en-GB" sz="2000" dirty="0"/>
                <a:t>Now, add a the second set of values to the same plot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591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 types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2170072"/>
            <a:ext cx="9030753" cy="3240000"/>
            <a:chOff x="2335794" y="3736643"/>
            <a:chExt cx="7445553" cy="192460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19221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42407" y="3736643"/>
              <a:ext cx="7438940" cy="1751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Solution: Displaying two overlaid histograms</a:t>
              </a:r>
            </a:p>
            <a:p>
              <a:endParaRPr lang="en-GB" sz="2000" i="1" dirty="0">
                <a:solidFill>
                  <a:schemeClr val="accent1"/>
                </a:solidFill>
              </a:endParaRP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vals_1 = 5 + </a:t>
              </a:r>
              <a:r>
                <a:rPr lang="en-GB" sz="2000" i="1" dirty="0" err="1">
                  <a:solidFill>
                    <a:schemeClr val="accent1"/>
                  </a:solidFill>
                </a:rPr>
                <a:t>randn</a:t>
              </a:r>
              <a:r>
                <a:rPr lang="en-GB" sz="2000" i="1" dirty="0">
                  <a:solidFill>
                    <a:schemeClr val="accent1"/>
                  </a:solidFill>
                </a:rPr>
                <a:t>(1000,1)*2</a:t>
              </a: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vals_2 = 1 + </a:t>
              </a:r>
              <a:r>
                <a:rPr lang="en-GB" sz="2000" i="1" dirty="0" err="1">
                  <a:solidFill>
                    <a:schemeClr val="accent1"/>
                  </a:solidFill>
                </a:rPr>
                <a:t>randn</a:t>
              </a:r>
              <a:r>
                <a:rPr lang="en-GB" sz="2000" i="1" dirty="0">
                  <a:solidFill>
                    <a:schemeClr val="accent1"/>
                  </a:solidFill>
                </a:rPr>
                <a:t>(1000,1)*4</a:t>
              </a:r>
            </a:p>
            <a:p>
              <a:pPr lvl="1" algn="ctr"/>
              <a:endParaRPr lang="en-GB" sz="2000" i="1" dirty="0">
                <a:solidFill>
                  <a:schemeClr val="accent1"/>
                </a:solidFill>
              </a:endParaRP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histogram(vals_1, [-10:10])</a:t>
              </a:r>
            </a:p>
            <a:p>
              <a:pPr algn="ctr"/>
              <a:endParaRPr lang="en-GB" sz="2000" i="1" dirty="0">
                <a:solidFill>
                  <a:schemeClr val="accent1"/>
                </a:solidFill>
              </a:endParaRP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hold on</a:t>
              </a: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histogram(vals_2, [-10:10])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0AD563A-5626-4E43-9730-CBEAC219CA19}"/>
              </a:ext>
            </a:extLst>
          </p:cNvPr>
          <p:cNvSpPr txBox="1"/>
          <p:nvPr/>
        </p:nvSpPr>
        <p:spPr>
          <a:xfrm>
            <a:off x="1592655" y="2170071"/>
            <a:ext cx="82461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b="1" dirty="0">
              <a:solidFill>
                <a:srgbClr val="BF2F37"/>
              </a:solidFill>
            </a:endParaRPr>
          </a:p>
          <a:p>
            <a:endParaRPr lang="en-GB" sz="2400" b="1" dirty="0">
              <a:solidFill>
                <a:srgbClr val="BF2F37"/>
              </a:solidFill>
            </a:endParaRPr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8369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Designing a </a:t>
            </a:r>
            <a:r>
              <a:rPr lang="en-GB" sz="3200"/>
              <a:t>user interface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60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7CC36A3-8089-4DF4-A913-F706C278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167" y="1718512"/>
            <a:ext cx="3810000" cy="3581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FB35F74-CE1A-48F6-BB95-F2654DAED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167" y="1718512"/>
            <a:ext cx="3810000" cy="3581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AFA7383-E3E0-4F3F-8A6E-3D5063CFB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Graphical user interfaces (GUIs)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172692"/>
            <a:ext cx="11485165" cy="876299"/>
          </a:xfrm>
        </p:spPr>
        <p:txBody>
          <a:bodyPr/>
          <a:lstStyle/>
          <a:p>
            <a:r>
              <a:rPr lang="en-GB" dirty="0"/>
              <a:t>MATLAB has three main methods for generating GUIs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GB" i="1" dirty="0">
              <a:solidFill>
                <a:schemeClr val="accent1"/>
              </a:solidFill>
            </a:endParaRPr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2AE218-2AB3-49A4-B445-C5CC3216E9A2}"/>
              </a:ext>
            </a:extLst>
          </p:cNvPr>
          <p:cNvSpPr txBox="1"/>
          <p:nvPr/>
        </p:nvSpPr>
        <p:spPr>
          <a:xfrm>
            <a:off x="6592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rgbClr val="C00000"/>
                </a:solidFill>
              </a:rPr>
              <a:t>Programatically</a:t>
            </a:r>
            <a:endParaRPr lang="en-GB" sz="2400" i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D4EFAF-39BA-426A-9EB8-0E7D2B318CDD}"/>
              </a:ext>
            </a:extLst>
          </p:cNvPr>
          <p:cNvSpPr txBox="1"/>
          <p:nvPr/>
        </p:nvSpPr>
        <p:spPr>
          <a:xfrm>
            <a:off x="7832420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App Designer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6FF754-97AD-4CC3-BB39-BEB3549BFB2D}"/>
              </a:ext>
            </a:extLst>
          </p:cNvPr>
          <p:cNvSpPr txBox="1"/>
          <p:nvPr/>
        </p:nvSpPr>
        <p:spPr>
          <a:xfrm>
            <a:off x="4856483" y="5358197"/>
            <a:ext cx="2479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GUIDE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F0E920-3B8A-44A8-A02D-1C15661E4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53" y="2190952"/>
            <a:ext cx="3962400" cy="26365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DDAE76F-7E47-4E45-A192-99DEC8E49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C87D2F-8A9C-4937-BCE7-371D18AAE2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8047" y="1647392"/>
            <a:ext cx="3962400" cy="37338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AC8A982-3100-44B1-92CB-8B282F780A3B}"/>
              </a:ext>
            </a:extLst>
          </p:cNvPr>
          <p:cNvSpPr/>
          <p:nvPr/>
        </p:nvSpPr>
        <p:spPr>
          <a:xfrm>
            <a:off x="4114802" y="1647392"/>
            <a:ext cx="3883245" cy="365252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81A99B-9D5E-45A3-A934-1301E89AA4CE}"/>
              </a:ext>
            </a:extLst>
          </p:cNvPr>
          <p:cNvSpPr txBox="1"/>
          <p:nvPr/>
        </p:nvSpPr>
        <p:spPr>
          <a:xfrm rot="18900000">
            <a:off x="4505764" y="3129572"/>
            <a:ext cx="3180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186634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7" grpId="1" animBg="1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837ACA6-8074-4CA0-B40E-5A382AD0A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129" y="4286493"/>
            <a:ext cx="2686050" cy="18097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A91545B-D527-46D2-8962-3A4F2F065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35" y="4683796"/>
            <a:ext cx="2686050" cy="140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GUI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172692"/>
            <a:ext cx="6107774" cy="4914841"/>
          </a:xfrm>
        </p:spPr>
        <p:txBody>
          <a:bodyPr/>
          <a:lstStyle/>
          <a:p>
            <a:r>
              <a:rPr lang="en-GB" dirty="0"/>
              <a:t>Basic controls that pause execution</a:t>
            </a:r>
          </a:p>
          <a:p>
            <a:pPr lvl="1"/>
            <a:r>
              <a:rPr lang="en-GB" dirty="0"/>
              <a:t>Execution resumes when control is closed</a:t>
            </a:r>
            <a:endParaRPr lang="en-GB" sz="12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1AC472E-14FE-40D5-B536-9CB2DFAFBE01}"/>
              </a:ext>
            </a:extLst>
          </p:cNvPr>
          <p:cNvSpPr txBox="1">
            <a:spLocks/>
          </p:cNvSpPr>
          <p:nvPr/>
        </p:nvSpPr>
        <p:spPr>
          <a:xfrm>
            <a:off x="335359" y="2352732"/>
            <a:ext cx="4463063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Question (</a:t>
            </a:r>
            <a:r>
              <a:rPr lang="en-GB" i="1" dirty="0" err="1">
                <a:solidFill>
                  <a:schemeClr val="accent1"/>
                </a:solidFill>
              </a:rPr>
              <a:t>questdlg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‘Yes’, ‘No’ or ‘Cancel’</a:t>
            </a:r>
          </a:p>
          <a:p>
            <a:pPr lvl="1"/>
            <a:r>
              <a:rPr lang="en-GB" dirty="0"/>
              <a:t>Can use custom options</a:t>
            </a:r>
          </a:p>
          <a:p>
            <a:pPr lvl="1"/>
            <a:r>
              <a:rPr lang="en-GB" dirty="0"/>
              <a:t>Returns selected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8200E98-C0EB-4CA2-BE8A-582D69A38C4E}"/>
              </a:ext>
            </a:extLst>
          </p:cNvPr>
          <p:cNvSpPr txBox="1">
            <a:spLocks/>
          </p:cNvSpPr>
          <p:nvPr/>
        </p:nvSpPr>
        <p:spPr>
          <a:xfrm>
            <a:off x="4176560" y="2352731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Text entry (</a:t>
            </a:r>
            <a:r>
              <a:rPr lang="en-GB" i="1" dirty="0" err="1">
                <a:solidFill>
                  <a:schemeClr val="accent1"/>
                </a:solidFill>
              </a:rPr>
              <a:t>inputdlg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Specify questions with cell array of box titles</a:t>
            </a:r>
          </a:p>
          <a:p>
            <a:pPr lvl="1"/>
            <a:r>
              <a:rPr lang="en-GB" dirty="0"/>
              <a:t>Returns entered text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AE601C7-28B5-4133-BFBF-9F7D1FA3054F}"/>
              </a:ext>
            </a:extLst>
          </p:cNvPr>
          <p:cNvSpPr txBox="1">
            <a:spLocks/>
          </p:cNvSpPr>
          <p:nvPr/>
        </p:nvSpPr>
        <p:spPr>
          <a:xfrm>
            <a:off x="8015441" y="2352728"/>
            <a:ext cx="3941427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Selectable list (</a:t>
            </a:r>
            <a:r>
              <a:rPr lang="en-GB" i="1" dirty="0" err="1">
                <a:solidFill>
                  <a:schemeClr val="accent1"/>
                </a:solidFill>
              </a:rPr>
              <a:t>listdlg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Specify options as cell array</a:t>
            </a:r>
          </a:p>
          <a:p>
            <a:pPr lvl="1"/>
            <a:r>
              <a:rPr lang="en-GB" dirty="0"/>
              <a:t>Returns selected indices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254CB5-29F4-4F71-81F9-B4EC25CA6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975" y="4286493"/>
            <a:ext cx="2686050" cy="1809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9FDA2A7-6C8E-4EC7-ACAD-DEE4C3B8EEFE}"/>
              </a:ext>
            </a:extLst>
          </p:cNvPr>
          <p:cNvSpPr/>
          <p:nvPr/>
        </p:nvSpPr>
        <p:spPr>
          <a:xfrm>
            <a:off x="4176560" y="2352725"/>
            <a:ext cx="3838881" cy="3731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00D7E1-2362-4BD5-A79B-0194E807523A}"/>
              </a:ext>
            </a:extLst>
          </p:cNvPr>
          <p:cNvSpPr/>
          <p:nvPr/>
        </p:nvSpPr>
        <p:spPr>
          <a:xfrm>
            <a:off x="8017760" y="2352725"/>
            <a:ext cx="3838881" cy="3731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76CBD4-4533-49C6-9BCA-81C866112C03}"/>
              </a:ext>
            </a:extLst>
          </p:cNvPr>
          <p:cNvSpPr/>
          <p:nvPr/>
        </p:nvSpPr>
        <p:spPr>
          <a:xfrm>
            <a:off x="335359" y="2352725"/>
            <a:ext cx="3838881" cy="3731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84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Designer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172692"/>
            <a:ext cx="5760641" cy="4914841"/>
          </a:xfrm>
        </p:spPr>
        <p:txBody>
          <a:bodyPr/>
          <a:lstStyle/>
          <a:p>
            <a:r>
              <a:rPr lang="en-GB" dirty="0"/>
              <a:t>MATLAB’s new GUI creation tool</a:t>
            </a:r>
          </a:p>
          <a:p>
            <a:pPr lvl="1"/>
            <a:r>
              <a:rPr lang="en-GB" dirty="0"/>
              <a:t>Easy to use wizard</a:t>
            </a:r>
          </a:p>
          <a:p>
            <a:pPr lvl="1"/>
            <a:endParaRPr lang="en-GB" sz="1200" dirty="0"/>
          </a:p>
          <a:p>
            <a:r>
              <a:rPr lang="en-GB" dirty="0"/>
              <a:t>Drag and drop components</a:t>
            </a:r>
          </a:p>
          <a:p>
            <a:pPr lvl="1"/>
            <a:r>
              <a:rPr lang="en-GB" dirty="0"/>
              <a:t>Each is an object</a:t>
            </a:r>
          </a:p>
          <a:p>
            <a:pPr lvl="2"/>
            <a:endParaRPr lang="en-GB" sz="1200" dirty="0"/>
          </a:p>
          <a:p>
            <a:r>
              <a:rPr lang="en-GB" dirty="0"/>
              <a:t>Code for interface auto-generated</a:t>
            </a:r>
          </a:p>
          <a:p>
            <a:pPr lvl="1"/>
            <a:r>
              <a:rPr lang="en-GB" dirty="0"/>
              <a:t>Easy to get complex functionality</a:t>
            </a:r>
          </a:p>
          <a:p>
            <a:pPr lvl="2"/>
            <a:r>
              <a:rPr lang="en-GB" dirty="0"/>
              <a:t>Add </a:t>
            </a:r>
            <a:r>
              <a:rPr lang="en-GB" dirty="0" err="1"/>
              <a:t>callback</a:t>
            </a:r>
            <a:r>
              <a:rPr lang="en-GB" dirty="0"/>
              <a:t> functions that run when a component is interacted with</a:t>
            </a:r>
          </a:p>
          <a:p>
            <a:pPr lvl="1"/>
            <a:r>
              <a:rPr lang="en-GB" dirty="0"/>
              <a:t>Difficult (?!) to break</a:t>
            </a:r>
            <a:endParaRPr lang="en-GB" sz="800" dirty="0"/>
          </a:p>
          <a:p>
            <a:pPr lvl="2"/>
            <a:r>
              <a:rPr lang="en-GB" dirty="0"/>
              <a:t>Restricted access to core code</a:t>
            </a:r>
          </a:p>
        </p:txBody>
      </p:sp>
    </p:spTree>
    <p:extLst>
      <p:ext uri="{BB962C8B-B14F-4D97-AF65-F5344CB8AC3E}">
        <p14:creationId xmlns:p14="http://schemas.microsoft.com/office/powerpoint/2010/main" val="145045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DDEE098-A6FA-40C4-A25A-71993B4E5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5457" y="1107328"/>
            <a:ext cx="6806597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Designer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29D881-26F0-4D5E-B078-FE643D40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FE340DA-581F-438E-9046-5C5DE4A7ED95}"/>
              </a:ext>
            </a:extLst>
          </p:cNvPr>
          <p:cNvSpPr/>
          <p:nvPr/>
        </p:nvSpPr>
        <p:spPr>
          <a:xfrm>
            <a:off x="3400430" y="1502569"/>
            <a:ext cx="204788" cy="379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ABF67A-37C6-4484-8832-01B8A01E6957}"/>
              </a:ext>
            </a:extLst>
          </p:cNvPr>
          <p:cNvSpPr/>
          <p:nvPr/>
        </p:nvSpPr>
        <p:spPr>
          <a:xfrm>
            <a:off x="3409950" y="3138488"/>
            <a:ext cx="702468" cy="173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37F7A0-6F8E-45C2-8EA6-3C9DEFCB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D7B5E7-B344-4ACB-9562-E4D29C984A96}"/>
              </a:ext>
            </a:extLst>
          </p:cNvPr>
          <p:cNvSpPr txBox="1"/>
          <p:nvPr/>
        </p:nvSpPr>
        <p:spPr>
          <a:xfrm>
            <a:off x="112441" y="3809771"/>
            <a:ext cx="2605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Wizard to assist first time use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B2F875-E814-4E8D-B408-F047197832D9}"/>
              </a:ext>
            </a:extLst>
          </p:cNvPr>
          <p:cNvCxnSpPr>
            <a:cxnSpLocks/>
          </p:cNvCxnSpPr>
          <p:nvPr/>
        </p:nvCxnSpPr>
        <p:spPr>
          <a:xfrm flipV="1">
            <a:off x="2417266" y="2473065"/>
            <a:ext cx="1945408" cy="13367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C3F2D1F-90CB-42B9-83CB-95FF9613A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7B6E300-B2AE-4809-9487-E173DA18D1D8}"/>
              </a:ext>
            </a:extLst>
          </p:cNvPr>
          <p:cNvSpPr/>
          <p:nvPr/>
        </p:nvSpPr>
        <p:spPr>
          <a:xfrm>
            <a:off x="2855119" y="2131219"/>
            <a:ext cx="1566862" cy="3764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914ED6-5EA6-4853-A8CE-CB7D892D58FC}"/>
              </a:ext>
            </a:extLst>
          </p:cNvPr>
          <p:cNvSpPr txBox="1"/>
          <p:nvPr/>
        </p:nvSpPr>
        <p:spPr>
          <a:xfrm>
            <a:off x="36478" y="4838531"/>
            <a:ext cx="2748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Drag in new components from here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3E69F-9401-4527-82FD-BA331A19C9B8}"/>
              </a:ext>
            </a:extLst>
          </p:cNvPr>
          <p:cNvCxnSpPr>
            <a:cxnSpLocks/>
          </p:cNvCxnSpPr>
          <p:nvPr/>
        </p:nvCxnSpPr>
        <p:spPr>
          <a:xfrm flipV="1">
            <a:off x="2412880" y="4543425"/>
            <a:ext cx="429490" cy="295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C93FF5D-CA0F-4BC9-B03D-B80987168BCD}"/>
              </a:ext>
            </a:extLst>
          </p:cNvPr>
          <p:cNvSpPr/>
          <p:nvPr/>
        </p:nvSpPr>
        <p:spPr>
          <a:xfrm>
            <a:off x="7880162" y="2131219"/>
            <a:ext cx="1566862" cy="1881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38E269-8FE3-4E6B-A897-B165020F386C}"/>
              </a:ext>
            </a:extLst>
          </p:cNvPr>
          <p:cNvSpPr txBox="1"/>
          <p:nvPr/>
        </p:nvSpPr>
        <p:spPr>
          <a:xfrm flipH="1">
            <a:off x="9602956" y="3809771"/>
            <a:ext cx="2589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List of components in use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CFCA25-F178-4EE5-AEF8-7549785FCAA5}"/>
              </a:ext>
            </a:extLst>
          </p:cNvPr>
          <p:cNvCxnSpPr>
            <a:cxnSpLocks/>
          </p:cNvCxnSpPr>
          <p:nvPr/>
        </p:nvCxnSpPr>
        <p:spPr>
          <a:xfrm flipH="1" flipV="1">
            <a:off x="9466074" y="3514665"/>
            <a:ext cx="429490" cy="295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832FFC0-0A0E-4723-B6C9-D6090D152063}"/>
              </a:ext>
            </a:extLst>
          </p:cNvPr>
          <p:cNvSpPr/>
          <p:nvPr/>
        </p:nvSpPr>
        <p:spPr>
          <a:xfrm>
            <a:off x="7880162" y="4013200"/>
            <a:ext cx="1566862" cy="1881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FB53BE-2A8A-40FB-A547-37E8DEAF72E5}"/>
              </a:ext>
            </a:extLst>
          </p:cNvPr>
          <p:cNvSpPr txBox="1"/>
          <p:nvPr/>
        </p:nvSpPr>
        <p:spPr>
          <a:xfrm flipH="1">
            <a:off x="9643140" y="4838531"/>
            <a:ext cx="2589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Properties of selected component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799C55F-353B-47FA-8108-80B91AD5FA9E}"/>
              </a:ext>
            </a:extLst>
          </p:cNvPr>
          <p:cNvCxnSpPr>
            <a:cxnSpLocks/>
          </p:cNvCxnSpPr>
          <p:nvPr/>
        </p:nvCxnSpPr>
        <p:spPr>
          <a:xfrm flipH="1" flipV="1">
            <a:off x="9506258" y="4543425"/>
            <a:ext cx="429490" cy="295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0FAACBE-3ECF-43A2-9E70-F753A2F83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9EE8F77-7E94-4625-A516-DBFC3393CBF7}"/>
              </a:ext>
            </a:extLst>
          </p:cNvPr>
          <p:cNvSpPr txBox="1"/>
          <p:nvPr/>
        </p:nvSpPr>
        <p:spPr>
          <a:xfrm flipH="1">
            <a:off x="4894232" y="4640768"/>
            <a:ext cx="2589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Right-click a component to add </a:t>
            </a:r>
            <a:r>
              <a:rPr lang="en-GB" sz="2400" dirty="0" err="1">
                <a:solidFill>
                  <a:srgbClr val="FF0000"/>
                </a:solidFill>
              </a:rPr>
              <a:t>callback</a:t>
            </a:r>
            <a:r>
              <a:rPr lang="en-GB" sz="2400" dirty="0">
                <a:solidFill>
                  <a:srgbClr val="FF0000"/>
                </a:solidFill>
              </a:rPr>
              <a:t> function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6A184C5-E939-4D2B-ABA5-8E748558B665}"/>
              </a:ext>
            </a:extLst>
          </p:cNvPr>
          <p:cNvCxnSpPr>
            <a:cxnSpLocks/>
          </p:cNvCxnSpPr>
          <p:nvPr/>
        </p:nvCxnSpPr>
        <p:spPr>
          <a:xfrm flipV="1">
            <a:off x="6189220" y="4013200"/>
            <a:ext cx="0" cy="6164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824B421-EADE-4A9F-A7CD-D2BD4647120F}"/>
              </a:ext>
            </a:extLst>
          </p:cNvPr>
          <p:cNvSpPr/>
          <p:nvPr/>
        </p:nvSpPr>
        <p:spPr>
          <a:xfrm>
            <a:off x="2744975" y="1107326"/>
            <a:ext cx="6857980" cy="5040000"/>
          </a:xfrm>
          <a:custGeom>
            <a:avLst/>
            <a:gdLst>
              <a:gd name="connsiteX0" fmla="*/ 4117787 w 6857980"/>
              <a:gd name="connsiteY0" fmla="*/ 1047705 h 5040000"/>
              <a:gd name="connsiteX1" fmla="*/ 4117787 w 6857980"/>
              <a:gd name="connsiteY1" fmla="*/ 1202487 h 5040000"/>
              <a:gd name="connsiteX2" fmla="*/ 5039330 w 6857980"/>
              <a:gd name="connsiteY2" fmla="*/ 1202487 h 5040000"/>
              <a:gd name="connsiteX3" fmla="*/ 5039330 w 6857980"/>
              <a:gd name="connsiteY3" fmla="*/ 1047705 h 5040000"/>
              <a:gd name="connsiteX4" fmla="*/ 0 w 6857980"/>
              <a:gd name="connsiteY4" fmla="*/ 0 h 5040000"/>
              <a:gd name="connsiteX5" fmla="*/ 6857980 w 6857980"/>
              <a:gd name="connsiteY5" fmla="*/ 0 h 5040000"/>
              <a:gd name="connsiteX6" fmla="*/ 6857980 w 6857980"/>
              <a:gd name="connsiteY6" fmla="*/ 5040000 h 5040000"/>
              <a:gd name="connsiteX7" fmla="*/ 0 w 6857980"/>
              <a:gd name="connsiteY7" fmla="*/ 504000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7980" h="5040000">
                <a:moveTo>
                  <a:pt x="4117787" y="1047705"/>
                </a:moveTo>
                <a:lnTo>
                  <a:pt x="4117787" y="1202487"/>
                </a:lnTo>
                <a:lnTo>
                  <a:pt x="5039330" y="1202487"/>
                </a:lnTo>
                <a:lnTo>
                  <a:pt x="5039330" y="1047705"/>
                </a:lnTo>
                <a:close/>
                <a:moveTo>
                  <a:pt x="0" y="0"/>
                </a:moveTo>
                <a:lnTo>
                  <a:pt x="6857980" y="0"/>
                </a:lnTo>
                <a:lnTo>
                  <a:pt x="6857980" y="5040000"/>
                </a:lnTo>
                <a:lnTo>
                  <a:pt x="0" y="504000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E0AAC7-FDDB-41E8-B64B-9412B85AB814}"/>
              </a:ext>
            </a:extLst>
          </p:cNvPr>
          <p:cNvSpPr txBox="1"/>
          <p:nvPr/>
        </p:nvSpPr>
        <p:spPr>
          <a:xfrm flipH="1">
            <a:off x="4894232" y="3071530"/>
            <a:ext cx="2589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Use “Code View” to add function code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2D7A67C-C746-4A0A-A278-458410D3EF75}"/>
              </a:ext>
            </a:extLst>
          </p:cNvPr>
          <p:cNvCxnSpPr>
            <a:cxnSpLocks/>
          </p:cNvCxnSpPr>
          <p:nvPr/>
        </p:nvCxnSpPr>
        <p:spPr>
          <a:xfrm flipV="1">
            <a:off x="6188754" y="2342726"/>
            <a:ext cx="1060683" cy="7288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D378A47-E5D8-4D78-8217-5BFFA4CB3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4F1A029-D04E-47B8-BBB3-D7C5AEBF9DA8}"/>
              </a:ext>
            </a:extLst>
          </p:cNvPr>
          <p:cNvSpPr txBox="1"/>
          <p:nvPr/>
        </p:nvSpPr>
        <p:spPr>
          <a:xfrm flipH="1">
            <a:off x="9602956" y="1336604"/>
            <a:ext cx="2589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Editable code sections shown in white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21039A-81EB-4998-9C96-D0358EB30A14}"/>
              </a:ext>
            </a:extLst>
          </p:cNvPr>
          <p:cNvCxnSpPr>
            <a:cxnSpLocks/>
          </p:cNvCxnSpPr>
          <p:nvPr/>
        </p:nvCxnSpPr>
        <p:spPr>
          <a:xfrm flipH="1">
            <a:off x="7715250" y="2300083"/>
            <a:ext cx="2220499" cy="1525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0513C566-30AF-43CD-B3D5-50C391B5F514}"/>
              </a:ext>
            </a:extLst>
          </p:cNvPr>
          <p:cNvSpPr/>
          <p:nvPr/>
        </p:nvSpPr>
        <p:spPr>
          <a:xfrm>
            <a:off x="4742058" y="3849413"/>
            <a:ext cx="2973191" cy="37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3E175BA-91F7-4D62-B8FE-BDF0A3F67292}"/>
              </a:ext>
            </a:extLst>
          </p:cNvPr>
          <p:cNvSpPr/>
          <p:nvPr/>
        </p:nvSpPr>
        <p:spPr>
          <a:xfrm>
            <a:off x="6761960" y="1502569"/>
            <a:ext cx="204788" cy="379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13BC84-1373-4D1C-8C4B-7B1D42A3E6F2}"/>
              </a:ext>
            </a:extLst>
          </p:cNvPr>
          <p:cNvSpPr/>
          <p:nvPr/>
        </p:nvSpPr>
        <p:spPr>
          <a:xfrm>
            <a:off x="2785455" y="1107326"/>
            <a:ext cx="6806597" cy="50400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414EE83-6ACE-4679-8ABE-9704991B2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7184" y="1982513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13" grpId="0"/>
      <p:bldP spid="13" grpId="1"/>
      <p:bldP spid="20" grpId="0" animBg="1"/>
      <p:bldP spid="20" grpId="1" animBg="1"/>
      <p:bldP spid="21" grpId="0"/>
      <p:bldP spid="21" grpId="1"/>
      <p:bldP spid="23" grpId="0" animBg="1"/>
      <p:bldP spid="23" grpId="1" animBg="1"/>
      <p:bldP spid="24" grpId="0"/>
      <p:bldP spid="24" grpId="1"/>
      <p:bldP spid="27" grpId="0" animBg="1"/>
      <p:bldP spid="27" grpId="1" animBg="1"/>
      <p:bldP spid="30" grpId="0"/>
      <p:bldP spid="30" grpId="1"/>
      <p:bldP spid="33" grpId="0"/>
      <p:bldP spid="33" grpId="1"/>
      <p:bldP spid="45" grpId="0" animBg="1"/>
      <p:bldP spid="45" grpId="1" animBg="1"/>
      <p:bldP spid="36" grpId="0"/>
      <p:bldP spid="36" grpId="1"/>
      <p:bldP spid="46" grpId="0"/>
      <p:bldP spid="46" grpId="1"/>
      <p:bldP spid="50" grpId="0" animBg="1"/>
      <p:bldP spid="50" grpId="1" animBg="1"/>
      <p:bldP spid="52" grpId="0" animBg="1"/>
      <p:bldP spid="52" grpId="1" animBg="1"/>
      <p:bldP spid="5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Questions?!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50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9910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7380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Figures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4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A550D8-92F7-4DFB-94B4-961CBEDD9540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my_fig</a:t>
            </a:r>
            <a:r>
              <a:rPr lang="en-GB" sz="2400" i="1" dirty="0">
                <a:solidFill>
                  <a:schemeClr val="accent1"/>
                </a:solidFill>
              </a:rPr>
              <a:t> = figure()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F7ECA-2638-4787-9329-BE5C2980F730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imshow</a:t>
            </a:r>
            <a:r>
              <a:rPr lang="en-GB" sz="2400" i="1" dirty="0">
                <a:solidFill>
                  <a:schemeClr val="accent1"/>
                </a:solidFill>
              </a:rPr>
              <a:t>(</a:t>
            </a:r>
            <a:r>
              <a:rPr lang="en-GB" sz="2400" i="1" dirty="0" err="1">
                <a:solidFill>
                  <a:schemeClr val="accent1"/>
                </a:solidFill>
              </a:rPr>
              <a:t>some_image</a:t>
            </a:r>
            <a:r>
              <a:rPr lang="en-GB" sz="2400" i="1" dirty="0">
                <a:solidFill>
                  <a:schemeClr val="accent1"/>
                </a:solidFill>
              </a:rPr>
              <a:t>, [])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1D455-E91B-4118-980B-BB6F24D3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D716BF-E4F8-4951-9FC9-3DE1A6599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50EB5-46DE-4076-9A04-453EF016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AB74-B352-493F-BE21-42319B6CF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graphical components live within a figure</a:t>
            </a:r>
          </a:p>
          <a:p>
            <a:pPr lvl="1"/>
            <a:r>
              <a:rPr lang="en-GB" dirty="0"/>
              <a:t>The </a:t>
            </a:r>
            <a:r>
              <a:rPr lang="en-GB" i="1" dirty="0">
                <a:solidFill>
                  <a:schemeClr val="accent1"/>
                </a:solidFill>
              </a:rPr>
              <a:t>figure</a:t>
            </a:r>
            <a:r>
              <a:rPr lang="en-GB" dirty="0"/>
              <a:t> object is simply a container window</a:t>
            </a:r>
          </a:p>
          <a:p>
            <a:pPr lvl="1"/>
            <a:endParaRPr lang="en-GB" sz="1200" dirty="0"/>
          </a:p>
          <a:p>
            <a:r>
              <a:rPr lang="en-GB" dirty="0"/>
              <a:t>A figure is an object (Session 3)</a:t>
            </a:r>
          </a:p>
          <a:p>
            <a:pPr lvl="1"/>
            <a:r>
              <a:rPr lang="en-GB" dirty="0"/>
              <a:t>Properties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Name</a:t>
            </a:r>
            <a:r>
              <a:rPr lang="en-GB" dirty="0"/>
              <a:t> (title)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Position </a:t>
            </a:r>
            <a:r>
              <a:rPr lang="en-GB" dirty="0"/>
              <a:t>(location on screen)</a:t>
            </a:r>
          </a:p>
          <a:p>
            <a:pPr lvl="1"/>
            <a:r>
              <a:rPr lang="en-GB" dirty="0"/>
              <a:t>Methods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delete</a:t>
            </a:r>
            <a:r>
              <a:rPr lang="en-GB" dirty="0"/>
              <a:t> (close window)</a:t>
            </a:r>
          </a:p>
          <a:p>
            <a:pPr lvl="2"/>
            <a:endParaRPr lang="en-GB" sz="1200" dirty="0"/>
          </a:p>
          <a:p>
            <a:r>
              <a:rPr lang="en-GB" dirty="0"/>
              <a:t>We’ve used figures when viewing images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363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1C5E44-4915-4E42-AF95-BD01270D8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53" y="1647392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1F0EF-B0EE-450F-8AD0-F623966A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go in a figure?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33A48-E011-4932-918C-D7BA7FC631B2}"/>
              </a:ext>
            </a:extLst>
          </p:cNvPr>
          <p:cNvSpPr txBox="1"/>
          <p:nvPr/>
        </p:nvSpPr>
        <p:spPr>
          <a:xfrm>
            <a:off x="6592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Images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DBE9CF-E30F-4670-8E73-5FFAB22C472E}"/>
              </a:ext>
            </a:extLst>
          </p:cNvPr>
          <p:cNvSpPr txBox="1"/>
          <p:nvPr/>
        </p:nvSpPr>
        <p:spPr>
          <a:xfrm>
            <a:off x="7832420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User controls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72BE33-85A9-4D37-B7BA-2B6D56872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C1348B-849E-4AC2-AA52-28B28F16B914}"/>
              </a:ext>
            </a:extLst>
          </p:cNvPr>
          <p:cNvSpPr txBox="1"/>
          <p:nvPr/>
        </p:nvSpPr>
        <p:spPr>
          <a:xfrm>
            <a:off x="4856483" y="5358197"/>
            <a:ext cx="2479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Data plots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64F511-36C0-4838-A81C-A8F5A8D4E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8B9C10-7985-4770-84B5-966793B17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487A573-38E0-4F6E-8E0C-061DF35944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9C3DA1-0F2C-4913-9679-C820B0AFEE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6E139C-63CC-47E9-B6FA-46376F7B5A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8047" y="2196032"/>
            <a:ext cx="3962400" cy="2636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A61DD-A871-4C64-AAB7-C95A47C8DD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8047" y="1647392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2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B5A03-494F-4276-A82C-E68720BD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handy figure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96997-C7A7-4A65-A25A-0A5EBA696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Before we go further, here are some handy commands</a:t>
            </a:r>
          </a:p>
          <a:p>
            <a:endParaRPr lang="en-GB" sz="1200" dirty="0"/>
          </a:p>
          <a:p>
            <a:r>
              <a:rPr lang="en-GB" dirty="0"/>
              <a:t>Get current figure (</a:t>
            </a:r>
            <a:r>
              <a:rPr lang="en-GB" i="1" dirty="0" err="1">
                <a:solidFill>
                  <a:schemeClr val="accent1"/>
                </a:solidFill>
              </a:rPr>
              <a:t>gcf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Get a reference to the active figure</a:t>
            </a:r>
          </a:p>
          <a:p>
            <a:pPr lvl="1"/>
            <a:endParaRPr lang="en-GB" sz="1200" dirty="0"/>
          </a:p>
          <a:p>
            <a:r>
              <a:rPr lang="en-GB" dirty="0"/>
              <a:t>Clear current figure (</a:t>
            </a:r>
            <a:r>
              <a:rPr lang="en-GB" i="1" dirty="0" err="1">
                <a:solidFill>
                  <a:schemeClr val="accent1"/>
                </a:solidFill>
              </a:rPr>
              <a:t>clf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Go back to a blank figure window</a:t>
            </a:r>
          </a:p>
          <a:p>
            <a:endParaRPr lang="en-GB" sz="1200" dirty="0"/>
          </a:p>
          <a:p>
            <a:r>
              <a:rPr lang="en-GB" dirty="0"/>
              <a:t>Close current figure (</a:t>
            </a:r>
            <a:r>
              <a:rPr lang="en-GB" i="1" dirty="0">
                <a:solidFill>
                  <a:schemeClr val="accent1"/>
                </a:solidFill>
              </a:rPr>
              <a:t>close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Close all windows with </a:t>
            </a:r>
            <a:r>
              <a:rPr lang="en-GB" i="1" dirty="0">
                <a:solidFill>
                  <a:schemeClr val="accent1"/>
                </a:solidFill>
              </a:rPr>
              <a:t>close all</a:t>
            </a:r>
          </a:p>
        </p:txBody>
      </p:sp>
    </p:spTree>
    <p:extLst>
      <p:ext uri="{BB962C8B-B14F-4D97-AF65-F5344CB8AC3E}">
        <p14:creationId xmlns:p14="http://schemas.microsoft.com/office/powerpoint/2010/main" val="202880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Plotting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05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Plots are drawn inside axes</a:t>
            </a:r>
          </a:p>
          <a:p>
            <a:pPr lvl="1"/>
            <a:r>
              <a:rPr lang="en-GB" dirty="0"/>
              <a:t>Automatically created when plotting</a:t>
            </a:r>
          </a:p>
          <a:p>
            <a:pPr lvl="1"/>
            <a:r>
              <a:rPr lang="en-GB" dirty="0"/>
              <a:t>Get reference to active axes using </a:t>
            </a:r>
            <a:r>
              <a:rPr lang="en-GB" i="1" dirty="0" err="1">
                <a:solidFill>
                  <a:schemeClr val="accent1"/>
                </a:solidFill>
              </a:rPr>
              <a:t>gca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r>
              <a:rPr lang="en-GB" dirty="0"/>
              <a:t>Axes are an object</a:t>
            </a:r>
          </a:p>
          <a:p>
            <a:pPr lvl="1"/>
            <a:r>
              <a:rPr lang="en-GB" dirty="0"/>
              <a:t>Properties include</a:t>
            </a:r>
          </a:p>
          <a:p>
            <a:pPr lvl="2">
              <a:buClr>
                <a:schemeClr val="tx1"/>
              </a:buClr>
            </a:pPr>
            <a:r>
              <a:rPr lang="en-GB" i="1" dirty="0" err="1">
                <a:solidFill>
                  <a:schemeClr val="accent1"/>
                </a:solidFill>
              </a:rPr>
              <a:t>XLim</a:t>
            </a:r>
            <a:r>
              <a:rPr lang="en-GB" dirty="0"/>
              <a:t> and </a:t>
            </a:r>
            <a:r>
              <a:rPr lang="en-GB" i="1" dirty="0" err="1">
                <a:solidFill>
                  <a:schemeClr val="accent1"/>
                </a:solidFill>
              </a:rPr>
              <a:t>YLim</a:t>
            </a:r>
            <a:r>
              <a:rPr lang="en-GB" dirty="0"/>
              <a:t> (axis limits)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Position </a:t>
            </a:r>
            <a:r>
              <a:rPr lang="en-GB" dirty="0"/>
              <a:t>(location on screen)</a:t>
            </a:r>
          </a:p>
          <a:p>
            <a:pPr lvl="1"/>
            <a:r>
              <a:rPr lang="en-GB" dirty="0"/>
              <a:t>Methods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delete</a:t>
            </a:r>
            <a:r>
              <a:rPr lang="en-GB" dirty="0"/>
              <a:t> (remove axes)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reset</a:t>
            </a:r>
            <a:r>
              <a:rPr lang="en-GB" dirty="0"/>
              <a:t> (return to default settings)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6CA3F-913A-42B3-92D5-24D71DE58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B47CAA-7935-4370-9880-970B11FB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2F75C-345F-4247-9172-20355D0D4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1B954E-AB09-436C-91CC-105BD81F0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335256-70B1-4B37-B3F0-D5C0AFFFC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2C2234-1936-45BB-947E-060EBB221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EE4F42-8FE4-40CC-B265-245A9C5C0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D7761-679D-4D1A-A4F5-F3850E5B3E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68884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University of Bristol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-presentation-template.ppt [Compatibility Mode]" id="{015D3FAC-8A05-4D96-B86A-FAF1F2B83C04}" vid="{E95CFD32-1F5A-4942-BB4C-571E14057853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template</Template>
  <TotalTime>39488</TotalTime>
  <Words>1445</Words>
  <Application>Microsoft Office PowerPoint</Application>
  <PresentationFormat>Widescreen</PresentationFormat>
  <Paragraphs>453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Avenir Roman</vt:lpstr>
      <vt:lpstr>Calibri</vt:lpstr>
      <vt:lpstr>1_University of Bristol template</vt:lpstr>
      <vt:lpstr>MATLAB for image processing Session 4: Figures and plotting</vt:lpstr>
      <vt:lpstr>Course structure</vt:lpstr>
      <vt:lpstr>Under construction!</vt:lpstr>
      <vt:lpstr>PowerPoint Presentation</vt:lpstr>
      <vt:lpstr>Introduction to figures</vt:lpstr>
      <vt:lpstr>What can go in a figure?</vt:lpstr>
      <vt:lpstr>Some handy figure functions</vt:lpstr>
      <vt:lpstr>PowerPoint Presentation</vt:lpstr>
      <vt:lpstr>Axes</vt:lpstr>
      <vt:lpstr>Axes</vt:lpstr>
      <vt:lpstr>XY (and XYZ) plots</vt:lpstr>
      <vt:lpstr>XY (and XYZ) plots</vt:lpstr>
      <vt:lpstr>XY (and XYZ) plots</vt:lpstr>
      <vt:lpstr>XY (and XYZ) plots</vt:lpstr>
      <vt:lpstr>Histograms</vt:lpstr>
      <vt:lpstr>Box and whisker plots</vt:lpstr>
      <vt:lpstr>Surface plots</vt:lpstr>
      <vt:lpstr>Surface plots</vt:lpstr>
      <vt:lpstr>Surface plots</vt:lpstr>
      <vt:lpstr>Combining plot types</vt:lpstr>
      <vt:lpstr>Combining plot types</vt:lpstr>
      <vt:lpstr>Combining plot types</vt:lpstr>
      <vt:lpstr>PowerPoint Presentation</vt:lpstr>
      <vt:lpstr>Graphical user interfaces (GUIs)</vt:lpstr>
      <vt:lpstr>Basic GUI components</vt:lpstr>
      <vt:lpstr>App Designer</vt:lpstr>
      <vt:lpstr>App Designer</vt:lpstr>
      <vt:lpstr>PowerPoint Presentation</vt:lpstr>
      <vt:lpstr>Under construction!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ImageJ/FIJI image processing basics</dc:title>
  <dc:creator>SJ Cross</dc:creator>
  <cp:lastModifiedBy>Stephen Cross</cp:lastModifiedBy>
  <cp:revision>1303</cp:revision>
  <cp:lastPrinted>2019-11-26T12:49:37Z</cp:lastPrinted>
  <dcterms:modified xsi:type="dcterms:W3CDTF">2020-02-12T16:10:34Z</dcterms:modified>
</cp:coreProperties>
</file>